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51"/>
  </p:notesMasterIdLst>
  <p:handoutMasterIdLst>
    <p:handoutMasterId r:id="rId52"/>
  </p:handoutMasterIdLst>
  <p:sldIdLst>
    <p:sldId id="347" r:id="rId2"/>
    <p:sldId id="303" r:id="rId3"/>
    <p:sldId id="260" r:id="rId4"/>
    <p:sldId id="261" r:id="rId5"/>
    <p:sldId id="262" r:id="rId6"/>
    <p:sldId id="264" r:id="rId7"/>
    <p:sldId id="265" r:id="rId8"/>
    <p:sldId id="346" r:id="rId9"/>
    <p:sldId id="266" r:id="rId10"/>
    <p:sldId id="350" r:id="rId11"/>
    <p:sldId id="305" r:id="rId12"/>
    <p:sldId id="267" r:id="rId13"/>
    <p:sldId id="307" r:id="rId14"/>
    <p:sldId id="306" r:id="rId15"/>
    <p:sldId id="268" r:id="rId16"/>
    <p:sldId id="308" r:id="rId17"/>
    <p:sldId id="310" r:id="rId18"/>
    <p:sldId id="312" r:id="rId19"/>
    <p:sldId id="313" r:id="rId20"/>
    <p:sldId id="314" r:id="rId21"/>
    <p:sldId id="315" r:id="rId22"/>
    <p:sldId id="316" r:id="rId23"/>
    <p:sldId id="317" r:id="rId24"/>
    <p:sldId id="318" r:id="rId25"/>
    <p:sldId id="354" r:id="rId26"/>
    <p:sldId id="351" r:id="rId27"/>
    <p:sldId id="355" r:id="rId28"/>
    <p:sldId id="352" r:id="rId29"/>
    <p:sldId id="353" r:id="rId30"/>
    <p:sldId id="321" r:id="rId31"/>
    <p:sldId id="322" r:id="rId32"/>
    <p:sldId id="343" r:id="rId33"/>
    <p:sldId id="323" r:id="rId34"/>
    <p:sldId id="344" r:id="rId35"/>
    <p:sldId id="324" r:id="rId36"/>
    <p:sldId id="325" r:id="rId37"/>
    <p:sldId id="326" r:id="rId38"/>
    <p:sldId id="327" r:id="rId39"/>
    <p:sldId id="328" r:id="rId40"/>
    <p:sldId id="329" r:id="rId41"/>
    <p:sldId id="330" r:id="rId42"/>
    <p:sldId id="331" r:id="rId43"/>
    <p:sldId id="349" r:id="rId44"/>
    <p:sldId id="356" r:id="rId45"/>
    <p:sldId id="332" r:id="rId46"/>
    <p:sldId id="338" r:id="rId47"/>
    <p:sldId id="339" r:id="rId48"/>
    <p:sldId id="340" r:id="rId49"/>
    <p:sldId id="345" r:id="rId50"/>
  </p:sldIdLst>
  <p:sldSz cx="9144000" cy="6858000" type="screen4x3"/>
  <p:notesSz cx="7099300" cy="10234613"/>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CB9C"/>
    <a:srgbClr val="E8D09D"/>
    <a:srgbClr val="EAD6A8"/>
    <a:srgbClr val="F1E3C5"/>
    <a:srgbClr val="D7C399"/>
    <a:srgbClr val="CDBD96"/>
    <a:srgbClr val="D5C8A7"/>
    <a:srgbClr val="EDDBA8"/>
    <a:srgbClr val="0000FF"/>
    <a:srgbClr val="CDFF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65" autoAdjust="0"/>
    <p:restoredTop sz="80796" autoAdjust="0"/>
  </p:normalViewPr>
  <p:slideViewPr>
    <p:cSldViewPr snapToGrid="0">
      <p:cViewPr varScale="1">
        <p:scale>
          <a:sx n="97" d="100"/>
          <a:sy n="97" d="100"/>
        </p:scale>
        <p:origin x="2765"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2" d="100"/>
          <a:sy n="82" d="100"/>
        </p:scale>
        <p:origin x="3341" y="8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1106"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a:defRPr sz="1300"/>
            </a:lvl1pPr>
          </a:lstStyle>
          <a:p>
            <a:endParaRPr lang="fr-CA" dirty="0"/>
          </a:p>
        </p:txBody>
      </p:sp>
      <p:sp>
        <p:nvSpPr>
          <p:cNvPr id="431107" name="Rectangle 3"/>
          <p:cNvSpPr>
            <a:spLocks noGrp="1" noChangeArrowheads="1"/>
          </p:cNvSpPr>
          <p:nvPr>
            <p:ph type="dt" sz="quarter"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a:lvl1pPr>
          </a:lstStyle>
          <a:p>
            <a:endParaRPr lang="fr-CA" dirty="0"/>
          </a:p>
        </p:txBody>
      </p:sp>
      <p:sp>
        <p:nvSpPr>
          <p:cNvPr id="431108" name="Rectangle 4"/>
          <p:cNvSpPr>
            <a:spLocks noGrp="1" noChangeArrowheads="1"/>
          </p:cNvSpPr>
          <p:nvPr>
            <p:ph type="ftr" sz="quarter" idx="2"/>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a:defRPr sz="1300"/>
            </a:lvl1pPr>
          </a:lstStyle>
          <a:p>
            <a:endParaRPr lang="fr-CA" dirty="0"/>
          </a:p>
        </p:txBody>
      </p:sp>
      <p:sp>
        <p:nvSpPr>
          <p:cNvPr id="431109" name="Rectangle 5"/>
          <p:cNvSpPr>
            <a:spLocks noGrp="1" noChangeArrowheads="1"/>
          </p:cNvSpPr>
          <p:nvPr>
            <p:ph type="sldNum" sz="quarter" idx="3"/>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a:lvl1pPr>
          </a:lstStyle>
          <a:p>
            <a:fld id="{B919DE30-F8CD-4610-BD1F-993FEF9EB9A8}" type="slidenum">
              <a:rPr lang="fr-CA"/>
              <a:pPr/>
              <a:t>‹#›</a:t>
            </a:fld>
            <a:endParaRPr lang="fr-CA" dirty="0"/>
          </a:p>
        </p:txBody>
      </p:sp>
    </p:spTree>
    <p:extLst>
      <p:ext uri="{BB962C8B-B14F-4D97-AF65-F5344CB8AC3E}">
        <p14:creationId xmlns:p14="http://schemas.microsoft.com/office/powerpoint/2010/main" val="16154986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2130"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a:defRPr sz="1300"/>
            </a:lvl1pPr>
          </a:lstStyle>
          <a:p>
            <a:endParaRPr lang="fr-CA" dirty="0"/>
          </a:p>
        </p:txBody>
      </p:sp>
      <p:sp>
        <p:nvSpPr>
          <p:cNvPr id="432131"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a:lvl1pPr>
          </a:lstStyle>
          <a:p>
            <a:endParaRPr lang="fr-CA" dirty="0"/>
          </a:p>
        </p:txBody>
      </p:sp>
      <p:sp>
        <p:nvSpPr>
          <p:cNvPr id="44036"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32133"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fr-CA" noProof="0"/>
              <a:t>Cliquez pour modifier les styles du texte du masque</a:t>
            </a:r>
          </a:p>
          <a:p>
            <a:pPr lvl="1"/>
            <a:r>
              <a:rPr lang="fr-CA" noProof="0"/>
              <a:t>Deuxième niveau</a:t>
            </a:r>
          </a:p>
          <a:p>
            <a:pPr lvl="2"/>
            <a:r>
              <a:rPr lang="fr-CA" noProof="0"/>
              <a:t>Troisième niveau</a:t>
            </a:r>
          </a:p>
          <a:p>
            <a:pPr lvl="3"/>
            <a:r>
              <a:rPr lang="fr-CA" noProof="0"/>
              <a:t>Quatrième niveau</a:t>
            </a:r>
          </a:p>
          <a:p>
            <a:pPr lvl="4"/>
            <a:r>
              <a:rPr lang="fr-CA" noProof="0"/>
              <a:t>Cinquième niveau</a:t>
            </a:r>
          </a:p>
        </p:txBody>
      </p:sp>
      <p:sp>
        <p:nvSpPr>
          <p:cNvPr id="432134"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a:defRPr sz="1300"/>
            </a:lvl1pPr>
          </a:lstStyle>
          <a:p>
            <a:endParaRPr lang="fr-CA" dirty="0"/>
          </a:p>
        </p:txBody>
      </p:sp>
      <p:sp>
        <p:nvSpPr>
          <p:cNvPr id="432135"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a:lvl1pPr>
          </a:lstStyle>
          <a:p>
            <a:fld id="{7227C1C1-0233-4DDE-8B38-80D7C52D928D}" type="slidenum">
              <a:rPr lang="fr-CA"/>
              <a:pPr/>
              <a:t>‹#›</a:t>
            </a:fld>
            <a:endParaRPr lang="fr-CA" dirty="0"/>
          </a:p>
        </p:txBody>
      </p:sp>
    </p:spTree>
    <p:extLst>
      <p:ext uri="{BB962C8B-B14F-4D97-AF65-F5344CB8AC3E}">
        <p14:creationId xmlns:p14="http://schemas.microsoft.com/office/powerpoint/2010/main" val="35108546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FBCF2F-6636-40C0-80F2-EE6D30514956}" type="slidenum">
              <a:rPr lang="fr-CA" smtClean="0"/>
              <a:pPr>
                <a:defRPr/>
              </a:pPr>
              <a:t>1</a:t>
            </a:fld>
            <a:endParaRPr lang="fr-CA" dirty="0"/>
          </a:p>
        </p:txBody>
      </p:sp>
    </p:spTree>
    <p:extLst>
      <p:ext uri="{BB962C8B-B14F-4D97-AF65-F5344CB8AC3E}">
        <p14:creationId xmlns:p14="http://schemas.microsoft.com/office/powerpoint/2010/main" val="1574378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lvl1pPr defTabSz="990600">
              <a:defRPr sz="2400">
                <a:solidFill>
                  <a:schemeClr val="tx1"/>
                </a:solidFill>
                <a:latin typeface="Times New Roman" pitchFamily="18" charset="0"/>
              </a:defRPr>
            </a:lvl1pPr>
            <a:lvl2pPr marL="804863" indent="-309563" defTabSz="990600">
              <a:defRPr sz="2400">
                <a:solidFill>
                  <a:schemeClr val="tx1"/>
                </a:solidFill>
                <a:latin typeface="Times New Roman" pitchFamily="18" charset="0"/>
              </a:defRPr>
            </a:lvl2pPr>
            <a:lvl3pPr marL="1238250" indent="-247650" defTabSz="990600">
              <a:defRPr sz="2400">
                <a:solidFill>
                  <a:schemeClr val="tx1"/>
                </a:solidFill>
                <a:latin typeface="Times New Roman" pitchFamily="18" charset="0"/>
              </a:defRPr>
            </a:lvl3pPr>
            <a:lvl4pPr marL="1733550" indent="-247650" defTabSz="990600">
              <a:defRPr sz="2400">
                <a:solidFill>
                  <a:schemeClr val="tx1"/>
                </a:solidFill>
                <a:latin typeface="Times New Roman" pitchFamily="18" charset="0"/>
              </a:defRPr>
            </a:lvl4pPr>
            <a:lvl5pPr marL="2228850" indent="-247650" defTabSz="990600">
              <a:defRPr sz="2400">
                <a:solidFill>
                  <a:schemeClr val="tx1"/>
                </a:solidFill>
                <a:latin typeface="Times New Roman" pitchFamily="18" charset="0"/>
              </a:defRPr>
            </a:lvl5pPr>
            <a:lvl6pPr marL="2686050" indent="-247650" defTabSz="990600" eaLnBrk="0" fontAlgn="base" hangingPunct="0">
              <a:spcBef>
                <a:spcPct val="0"/>
              </a:spcBef>
              <a:spcAft>
                <a:spcPct val="0"/>
              </a:spcAft>
              <a:defRPr sz="2400">
                <a:solidFill>
                  <a:schemeClr val="tx1"/>
                </a:solidFill>
                <a:latin typeface="Times New Roman" pitchFamily="18" charset="0"/>
              </a:defRPr>
            </a:lvl6pPr>
            <a:lvl7pPr marL="3143250" indent="-247650" defTabSz="990600" eaLnBrk="0" fontAlgn="base" hangingPunct="0">
              <a:spcBef>
                <a:spcPct val="0"/>
              </a:spcBef>
              <a:spcAft>
                <a:spcPct val="0"/>
              </a:spcAft>
              <a:defRPr sz="2400">
                <a:solidFill>
                  <a:schemeClr val="tx1"/>
                </a:solidFill>
                <a:latin typeface="Times New Roman" pitchFamily="18" charset="0"/>
              </a:defRPr>
            </a:lvl7pPr>
            <a:lvl8pPr marL="3600450" indent="-247650" defTabSz="990600" eaLnBrk="0" fontAlgn="base" hangingPunct="0">
              <a:spcBef>
                <a:spcPct val="0"/>
              </a:spcBef>
              <a:spcAft>
                <a:spcPct val="0"/>
              </a:spcAft>
              <a:defRPr sz="2400">
                <a:solidFill>
                  <a:schemeClr val="tx1"/>
                </a:solidFill>
                <a:latin typeface="Times New Roman" pitchFamily="18" charset="0"/>
              </a:defRPr>
            </a:lvl8pPr>
            <a:lvl9pPr marL="4057650" indent="-247650" defTabSz="990600" eaLnBrk="0" fontAlgn="base" hangingPunct="0">
              <a:spcBef>
                <a:spcPct val="0"/>
              </a:spcBef>
              <a:spcAft>
                <a:spcPct val="0"/>
              </a:spcAft>
              <a:defRPr sz="2400">
                <a:solidFill>
                  <a:schemeClr val="tx1"/>
                </a:solidFill>
                <a:latin typeface="Times New Roman" pitchFamily="18" charset="0"/>
              </a:defRPr>
            </a:lvl9pPr>
          </a:lstStyle>
          <a:p>
            <a:fld id="{F6CEA8AB-F6FE-4F9A-8856-730F180539BF}" type="slidenum">
              <a:rPr lang="fr-CA" sz="1300"/>
              <a:pPr/>
              <a:t>10</a:t>
            </a:fld>
            <a:endParaRPr lang="fr-CA" sz="1300" dirty="0"/>
          </a:p>
        </p:txBody>
      </p:sp>
      <p:sp>
        <p:nvSpPr>
          <p:cNvPr id="52227" name="Rectangle 2"/>
          <p:cNvSpPr>
            <a:spLocks noGrp="1" noRot="1" noChangeAspect="1" noChangeArrowheads="1" noTextEdit="1"/>
          </p:cNvSpPr>
          <p:nvPr>
            <p:ph type="sldImg"/>
          </p:nvPr>
        </p:nvSpPr>
        <p:spPr>
          <a:xfrm>
            <a:off x="992188" y="768350"/>
            <a:ext cx="5114925" cy="3836988"/>
          </a:xfrm>
          <a:ln/>
        </p:spPr>
      </p:sp>
      <p:sp>
        <p:nvSpPr>
          <p:cNvPr id="52228" name="Rectangle 3"/>
          <p:cNvSpPr>
            <a:spLocks noGrp="1" noChangeArrowheads="1"/>
          </p:cNvSpPr>
          <p:nvPr>
            <p:ph type="body" idx="1"/>
          </p:nvPr>
        </p:nvSpPr>
        <p:spPr/>
        <p:txBody>
          <a:bodyPr/>
          <a:lstStyle/>
          <a:p>
            <a:pPr eaLnBrk="1" hangingPunct="1"/>
            <a:endParaRPr lang="fr-CA"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a:xfrm>
            <a:off x="709613" y="4860925"/>
            <a:ext cx="5680075" cy="4601127"/>
          </a:xfrm>
        </p:spPr>
        <p:txBody>
          <a:bodyPr/>
          <a:lstStyle/>
          <a:p>
            <a:pPr algn="just"/>
            <a:r>
              <a:rPr lang="fr-FR" sz="1600" dirty="0">
                <a:effectLst/>
                <a:latin typeface="+mn-lt"/>
                <a:ea typeface="MS Mincho" panose="02020609040205080304" pitchFamily="49" charset="-128"/>
                <a:cs typeface="Times New Roman" panose="02020603050405020304" pitchFamily="18" charset="0"/>
              </a:rPr>
              <a:t>Le potentiel d’équilibre pour une espèce ionique est le</a:t>
            </a:r>
            <a:r>
              <a:rPr lang="fr-FR" sz="1600" b="1" dirty="0">
                <a:effectLst/>
                <a:latin typeface="+mn-lt"/>
                <a:ea typeface="MS Mincho" panose="02020609040205080304" pitchFamily="49" charset="-128"/>
                <a:cs typeface="Times New Roman" panose="02020603050405020304" pitchFamily="18" charset="0"/>
              </a:rPr>
              <a:t> </a:t>
            </a:r>
            <a:r>
              <a:rPr lang="fr-CA" sz="1600" dirty="0">
                <a:effectLst/>
                <a:latin typeface="+mn-lt"/>
                <a:ea typeface="MS Mincho" panose="02020609040205080304" pitchFamily="49" charset="-128"/>
                <a:cs typeface="Times New Roman" panose="02020603050405020304" pitchFamily="18" charset="0"/>
              </a:rPr>
              <a:t>potentiel de membrane qui serait atteint si la membrane n’était perméable qu’à cet ion. </a:t>
            </a:r>
            <a:r>
              <a:rPr lang="fr-FR" sz="1600" dirty="0">
                <a:effectLst/>
                <a:latin typeface="+mn-lt"/>
                <a:ea typeface="MS Mincho" panose="02020609040205080304" pitchFamily="49" charset="-128"/>
                <a:cs typeface="Times New Roman" panose="02020603050405020304" pitchFamily="18" charset="0"/>
              </a:rPr>
              <a:t>Les potentiels d’équilibre des ions K</a:t>
            </a:r>
            <a:r>
              <a:rPr lang="fr-FR" sz="1600" baseline="30000" dirty="0">
                <a:effectLst/>
                <a:latin typeface="+mn-lt"/>
                <a:ea typeface="MS Mincho" panose="02020609040205080304" pitchFamily="49" charset="-128"/>
                <a:cs typeface="Times New Roman" panose="02020603050405020304" pitchFamily="18" charset="0"/>
              </a:rPr>
              <a:t>+</a:t>
            </a:r>
            <a:r>
              <a:rPr lang="fr-FR" sz="1600" dirty="0">
                <a:effectLst/>
                <a:latin typeface="+mn-lt"/>
                <a:ea typeface="MS Mincho" panose="02020609040205080304" pitchFamily="49" charset="-128"/>
                <a:cs typeface="Times New Roman" panose="02020603050405020304" pitchFamily="18" charset="0"/>
              </a:rPr>
              <a:t> (E</a:t>
            </a:r>
            <a:r>
              <a:rPr lang="fr-FR" sz="1600" baseline="-25000" dirty="0">
                <a:effectLst/>
                <a:latin typeface="+mn-lt"/>
                <a:ea typeface="MS Mincho" panose="02020609040205080304" pitchFamily="49" charset="-128"/>
                <a:cs typeface="Times New Roman" panose="02020603050405020304" pitchFamily="18" charset="0"/>
              </a:rPr>
              <a:t>K</a:t>
            </a:r>
            <a:r>
              <a:rPr lang="fr-FR" sz="1600" dirty="0">
                <a:effectLst/>
                <a:latin typeface="+mn-lt"/>
                <a:ea typeface="MS Mincho" panose="02020609040205080304" pitchFamily="49" charset="-128"/>
                <a:cs typeface="Times New Roman" panose="02020603050405020304" pitchFamily="18" charset="0"/>
              </a:rPr>
              <a:t>) et Na</a:t>
            </a:r>
            <a:r>
              <a:rPr lang="fr-FR" sz="1600" baseline="30000" dirty="0">
                <a:effectLst/>
                <a:latin typeface="+mn-lt"/>
                <a:ea typeface="MS Mincho" panose="02020609040205080304" pitchFamily="49" charset="-128"/>
                <a:cs typeface="Times New Roman" panose="02020603050405020304" pitchFamily="18" charset="0"/>
              </a:rPr>
              <a:t>+</a:t>
            </a:r>
            <a:r>
              <a:rPr lang="fr-FR" sz="1600" dirty="0">
                <a:effectLst/>
                <a:latin typeface="+mn-lt"/>
                <a:ea typeface="MS Mincho" panose="02020609040205080304" pitchFamily="49" charset="-128"/>
                <a:cs typeface="Times New Roman" panose="02020603050405020304" pitchFamily="18" charset="0"/>
              </a:rPr>
              <a:t> (</a:t>
            </a:r>
            <a:r>
              <a:rPr lang="fr-FR" sz="1600" dirty="0" err="1">
                <a:effectLst/>
                <a:latin typeface="+mn-lt"/>
                <a:ea typeface="MS Mincho" panose="02020609040205080304" pitchFamily="49" charset="-128"/>
                <a:cs typeface="Times New Roman" panose="02020603050405020304" pitchFamily="18" charset="0"/>
              </a:rPr>
              <a:t>E</a:t>
            </a:r>
            <a:r>
              <a:rPr lang="fr-FR" sz="1600" baseline="-25000" dirty="0" err="1">
                <a:effectLst/>
                <a:latin typeface="+mn-lt"/>
                <a:ea typeface="MS Mincho" panose="02020609040205080304" pitchFamily="49" charset="-128"/>
                <a:cs typeface="Times New Roman" panose="02020603050405020304" pitchFamily="18" charset="0"/>
              </a:rPr>
              <a:t>Na</a:t>
            </a:r>
            <a:r>
              <a:rPr lang="fr-FR" sz="1600" dirty="0">
                <a:effectLst/>
                <a:latin typeface="+mn-lt"/>
                <a:ea typeface="MS Mincho" panose="02020609040205080304" pitchFamily="49" charset="-128"/>
                <a:cs typeface="Times New Roman" panose="02020603050405020304" pitchFamily="18" charset="0"/>
              </a:rPr>
              <a:t>) seraient nécessairement nuls si leur concentration intracellulaire était égale à leur concentration extracellulaire. La raison est que l’absence de gradient de concentration empêche une diffusion nette à travers la membrane et donc une séparation de charges. Ceci peut être démontré par l’équation de Nernst : </a:t>
            </a:r>
            <a:endParaRPr lang="en-CA" sz="1600" dirty="0">
              <a:effectLst/>
              <a:latin typeface="+mn-lt"/>
              <a:ea typeface="MS Mincho" panose="02020609040205080304" pitchFamily="49" charset="-128"/>
              <a:cs typeface="Times New Roman" panose="02020603050405020304" pitchFamily="18" charset="0"/>
            </a:endParaRPr>
          </a:p>
          <a:p>
            <a:pPr algn="just"/>
            <a:r>
              <a:rPr lang="fr-CA" sz="1600" i="1" dirty="0">
                <a:effectLst/>
                <a:latin typeface="+mn-lt"/>
                <a:ea typeface="MS Mincho" panose="02020609040205080304" pitchFamily="49" charset="-128"/>
                <a:cs typeface="Times New Roman" panose="02020603050405020304" pitchFamily="18" charset="0"/>
              </a:rPr>
              <a:t>Potentiel d’équilibre (</a:t>
            </a:r>
            <a:r>
              <a:rPr lang="fr-CA" sz="1600" i="1" dirty="0" err="1">
                <a:effectLst/>
                <a:latin typeface="+mn-lt"/>
                <a:ea typeface="MS Mincho" panose="02020609040205080304" pitchFamily="49" charset="-128"/>
                <a:cs typeface="Times New Roman" panose="02020603050405020304" pitchFamily="18" charset="0"/>
              </a:rPr>
              <a:t>E</a:t>
            </a:r>
            <a:r>
              <a:rPr lang="fr-CA" sz="1600" i="1" baseline="-25000" dirty="0" err="1">
                <a:effectLst/>
                <a:latin typeface="+mn-lt"/>
                <a:ea typeface="MS Mincho" panose="02020609040205080304" pitchFamily="49" charset="-128"/>
                <a:cs typeface="Times New Roman" panose="02020603050405020304" pitchFamily="18" charset="0"/>
              </a:rPr>
              <a:t>i</a:t>
            </a:r>
            <a:r>
              <a:rPr lang="fr-CA" sz="1600" i="1" dirty="0">
                <a:effectLst/>
                <a:latin typeface="+mn-lt"/>
                <a:ea typeface="MS Mincho" panose="02020609040205080304" pitchFamily="49" charset="-128"/>
                <a:cs typeface="Times New Roman" panose="02020603050405020304" pitchFamily="18" charset="0"/>
              </a:rPr>
              <a:t>) </a:t>
            </a:r>
          </a:p>
          <a:p>
            <a:pPr algn="just"/>
            <a:r>
              <a:rPr lang="fr-CA" sz="1600" dirty="0" err="1">
                <a:effectLst/>
                <a:latin typeface="+mn-lt"/>
                <a:ea typeface="MS Mincho" panose="02020609040205080304" pitchFamily="49" charset="-128"/>
                <a:cs typeface="Times New Roman" panose="02020603050405020304" pitchFamily="18" charset="0"/>
              </a:rPr>
              <a:t>E</a:t>
            </a:r>
            <a:r>
              <a:rPr lang="fr-CA" sz="1600" baseline="-25000" dirty="0" err="1">
                <a:effectLst/>
                <a:latin typeface="+mn-lt"/>
                <a:ea typeface="MS Mincho" panose="02020609040205080304" pitchFamily="49" charset="-128"/>
                <a:cs typeface="Times New Roman" panose="02020603050405020304" pitchFamily="18" charset="0"/>
              </a:rPr>
              <a:t>i</a:t>
            </a:r>
            <a:r>
              <a:rPr lang="fr-CA" sz="1600" dirty="0">
                <a:effectLst/>
                <a:latin typeface="+mn-lt"/>
                <a:ea typeface="MS Mincho" panose="02020609040205080304" pitchFamily="49" charset="-128"/>
                <a:cs typeface="Times New Roman" panose="02020603050405020304" pitchFamily="18" charset="0"/>
              </a:rPr>
              <a:t> </a:t>
            </a:r>
            <a:r>
              <a:rPr lang="fr-CA" sz="1600" i="1" dirty="0">
                <a:effectLst/>
                <a:latin typeface="+mn-lt"/>
                <a:ea typeface="MS Mincho" panose="02020609040205080304" pitchFamily="49" charset="-128"/>
                <a:cs typeface="Times New Roman" panose="02020603050405020304" pitchFamily="18" charset="0"/>
              </a:rPr>
              <a:t>= 61 log (concentration externe / concentration interne)</a:t>
            </a:r>
            <a:endParaRPr lang="en-CA" sz="1600" dirty="0">
              <a:effectLst/>
              <a:latin typeface="+mn-lt"/>
              <a:ea typeface="MS Mincho" panose="02020609040205080304" pitchFamily="49" charset="-128"/>
              <a:cs typeface="Times New Roman" panose="02020603050405020304" pitchFamily="18" charset="0"/>
            </a:endParaRPr>
          </a:p>
          <a:p>
            <a:pPr algn="just"/>
            <a:r>
              <a:rPr lang="fr-FR" sz="1600" dirty="0">
                <a:effectLst/>
                <a:latin typeface="+mn-lt"/>
                <a:ea typeface="MS Mincho" panose="02020609040205080304" pitchFamily="49" charset="-128"/>
                <a:cs typeface="Times New Roman" panose="02020603050405020304" pitchFamily="18" charset="0"/>
              </a:rPr>
              <a:t>Si les concentrations externe et interne sont les mêmes, </a:t>
            </a:r>
            <a:r>
              <a:rPr lang="fr-FR" sz="1600" dirty="0" err="1">
                <a:effectLst/>
                <a:latin typeface="+mn-lt"/>
                <a:ea typeface="MS Mincho" panose="02020609040205080304" pitchFamily="49" charset="-128"/>
                <a:cs typeface="Times New Roman" panose="02020603050405020304" pitchFamily="18" charset="0"/>
              </a:rPr>
              <a:t>E</a:t>
            </a:r>
            <a:r>
              <a:rPr lang="fr-FR" sz="1600" baseline="-25000" dirty="0" err="1">
                <a:effectLst/>
                <a:latin typeface="+mn-lt"/>
                <a:ea typeface="MS Mincho" panose="02020609040205080304" pitchFamily="49" charset="-128"/>
                <a:cs typeface="Times New Roman" panose="02020603050405020304" pitchFamily="18" charset="0"/>
              </a:rPr>
              <a:t>i</a:t>
            </a:r>
            <a:r>
              <a:rPr lang="fr-FR" sz="1600" dirty="0">
                <a:effectLst/>
                <a:latin typeface="+mn-lt"/>
                <a:ea typeface="MS Mincho" panose="02020609040205080304" pitchFamily="49" charset="-128"/>
                <a:cs typeface="Times New Roman" panose="02020603050405020304" pitchFamily="18" charset="0"/>
              </a:rPr>
              <a:t> est égal à 0 (log 1 = 0).</a:t>
            </a:r>
            <a:endParaRPr lang="en-CA" sz="1600" dirty="0">
              <a:effectLst/>
              <a:latin typeface="+mn-lt"/>
              <a:ea typeface="MS Mincho" panose="02020609040205080304" pitchFamily="49" charset="-128"/>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227C1C1-0233-4DDE-8B38-80D7C52D928D}" type="slidenum">
              <a:rPr lang="fr-CA" smtClean="0"/>
              <a:pPr/>
              <a:t>11</a:t>
            </a:fld>
            <a:endParaRPr lang="fr-CA" dirty="0"/>
          </a:p>
        </p:txBody>
      </p:sp>
    </p:spTree>
    <p:extLst>
      <p:ext uri="{BB962C8B-B14F-4D97-AF65-F5344CB8AC3E}">
        <p14:creationId xmlns:p14="http://schemas.microsoft.com/office/powerpoint/2010/main" val="4013463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lvl1pPr defTabSz="990600">
              <a:defRPr sz="2400">
                <a:solidFill>
                  <a:schemeClr val="tx1"/>
                </a:solidFill>
                <a:latin typeface="Times New Roman" pitchFamily="18" charset="0"/>
              </a:defRPr>
            </a:lvl1pPr>
            <a:lvl2pPr marL="804863" indent="-309563" defTabSz="990600">
              <a:defRPr sz="2400">
                <a:solidFill>
                  <a:schemeClr val="tx1"/>
                </a:solidFill>
                <a:latin typeface="Times New Roman" pitchFamily="18" charset="0"/>
              </a:defRPr>
            </a:lvl2pPr>
            <a:lvl3pPr marL="1238250" indent="-247650" defTabSz="990600">
              <a:defRPr sz="2400">
                <a:solidFill>
                  <a:schemeClr val="tx1"/>
                </a:solidFill>
                <a:latin typeface="Times New Roman" pitchFamily="18" charset="0"/>
              </a:defRPr>
            </a:lvl3pPr>
            <a:lvl4pPr marL="1733550" indent="-247650" defTabSz="990600">
              <a:defRPr sz="2400">
                <a:solidFill>
                  <a:schemeClr val="tx1"/>
                </a:solidFill>
                <a:latin typeface="Times New Roman" pitchFamily="18" charset="0"/>
              </a:defRPr>
            </a:lvl4pPr>
            <a:lvl5pPr marL="2228850" indent="-247650" defTabSz="990600">
              <a:defRPr sz="2400">
                <a:solidFill>
                  <a:schemeClr val="tx1"/>
                </a:solidFill>
                <a:latin typeface="Times New Roman" pitchFamily="18" charset="0"/>
              </a:defRPr>
            </a:lvl5pPr>
            <a:lvl6pPr marL="2686050" indent="-247650" defTabSz="990600" eaLnBrk="0" fontAlgn="base" hangingPunct="0">
              <a:spcBef>
                <a:spcPct val="0"/>
              </a:spcBef>
              <a:spcAft>
                <a:spcPct val="0"/>
              </a:spcAft>
              <a:defRPr sz="2400">
                <a:solidFill>
                  <a:schemeClr val="tx1"/>
                </a:solidFill>
                <a:latin typeface="Times New Roman" pitchFamily="18" charset="0"/>
              </a:defRPr>
            </a:lvl6pPr>
            <a:lvl7pPr marL="3143250" indent="-247650" defTabSz="990600" eaLnBrk="0" fontAlgn="base" hangingPunct="0">
              <a:spcBef>
                <a:spcPct val="0"/>
              </a:spcBef>
              <a:spcAft>
                <a:spcPct val="0"/>
              </a:spcAft>
              <a:defRPr sz="2400">
                <a:solidFill>
                  <a:schemeClr val="tx1"/>
                </a:solidFill>
                <a:latin typeface="Times New Roman" pitchFamily="18" charset="0"/>
              </a:defRPr>
            </a:lvl7pPr>
            <a:lvl8pPr marL="3600450" indent="-247650" defTabSz="990600" eaLnBrk="0" fontAlgn="base" hangingPunct="0">
              <a:spcBef>
                <a:spcPct val="0"/>
              </a:spcBef>
              <a:spcAft>
                <a:spcPct val="0"/>
              </a:spcAft>
              <a:defRPr sz="2400">
                <a:solidFill>
                  <a:schemeClr val="tx1"/>
                </a:solidFill>
                <a:latin typeface="Times New Roman" pitchFamily="18" charset="0"/>
              </a:defRPr>
            </a:lvl8pPr>
            <a:lvl9pPr marL="4057650" indent="-247650" defTabSz="990600" eaLnBrk="0" fontAlgn="base" hangingPunct="0">
              <a:spcBef>
                <a:spcPct val="0"/>
              </a:spcBef>
              <a:spcAft>
                <a:spcPct val="0"/>
              </a:spcAft>
              <a:defRPr sz="2400">
                <a:solidFill>
                  <a:schemeClr val="tx1"/>
                </a:solidFill>
                <a:latin typeface="Times New Roman" pitchFamily="18" charset="0"/>
              </a:defRPr>
            </a:lvl9pPr>
          </a:lstStyle>
          <a:p>
            <a:fld id="{B25A4D26-DED5-4478-AC9E-EABF79E1F052}" type="slidenum">
              <a:rPr lang="fr-CA" sz="1300"/>
              <a:pPr/>
              <a:t>12</a:t>
            </a:fld>
            <a:endParaRPr lang="fr-CA" sz="1300" dirty="0"/>
          </a:p>
        </p:txBody>
      </p:sp>
      <p:sp>
        <p:nvSpPr>
          <p:cNvPr id="53251" name="Rectangle 2"/>
          <p:cNvSpPr>
            <a:spLocks noGrp="1" noRot="1" noChangeAspect="1" noChangeArrowheads="1" noTextEdit="1"/>
          </p:cNvSpPr>
          <p:nvPr>
            <p:ph type="sldImg"/>
          </p:nvPr>
        </p:nvSpPr>
        <p:spPr>
          <a:xfrm>
            <a:off x="992188" y="768350"/>
            <a:ext cx="5114925" cy="3836988"/>
          </a:xfrm>
          <a:ln/>
        </p:spPr>
      </p:sp>
      <p:sp>
        <p:nvSpPr>
          <p:cNvPr id="53252" name="Rectangle 3"/>
          <p:cNvSpPr>
            <a:spLocks noGrp="1" noChangeArrowheads="1"/>
          </p:cNvSpPr>
          <p:nvPr>
            <p:ph type="body" idx="1"/>
          </p:nvPr>
        </p:nvSpPr>
        <p:spPr/>
        <p:txBody>
          <a:bodyPr/>
          <a:lstStyle/>
          <a:p>
            <a:pPr eaLnBrk="1" hangingPunct="1"/>
            <a:endParaRPr lang="fr-CA"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defTabSz="990600">
              <a:defRPr sz="2400">
                <a:solidFill>
                  <a:schemeClr val="tx1"/>
                </a:solidFill>
                <a:latin typeface="Times New Roman" pitchFamily="18" charset="0"/>
              </a:defRPr>
            </a:lvl1pPr>
            <a:lvl2pPr marL="804863" indent="-309563" defTabSz="990600">
              <a:defRPr sz="2400">
                <a:solidFill>
                  <a:schemeClr val="tx1"/>
                </a:solidFill>
                <a:latin typeface="Times New Roman" pitchFamily="18" charset="0"/>
              </a:defRPr>
            </a:lvl2pPr>
            <a:lvl3pPr marL="1238250" indent="-247650" defTabSz="990600">
              <a:defRPr sz="2400">
                <a:solidFill>
                  <a:schemeClr val="tx1"/>
                </a:solidFill>
                <a:latin typeface="Times New Roman" pitchFamily="18" charset="0"/>
              </a:defRPr>
            </a:lvl3pPr>
            <a:lvl4pPr marL="1733550" indent="-247650" defTabSz="990600">
              <a:defRPr sz="2400">
                <a:solidFill>
                  <a:schemeClr val="tx1"/>
                </a:solidFill>
                <a:latin typeface="Times New Roman" pitchFamily="18" charset="0"/>
              </a:defRPr>
            </a:lvl4pPr>
            <a:lvl5pPr marL="2228850" indent="-247650" defTabSz="990600">
              <a:defRPr sz="2400">
                <a:solidFill>
                  <a:schemeClr val="tx1"/>
                </a:solidFill>
                <a:latin typeface="Times New Roman" pitchFamily="18" charset="0"/>
              </a:defRPr>
            </a:lvl5pPr>
            <a:lvl6pPr marL="2686050" indent="-247650" defTabSz="990600" eaLnBrk="0" fontAlgn="base" hangingPunct="0">
              <a:spcBef>
                <a:spcPct val="0"/>
              </a:spcBef>
              <a:spcAft>
                <a:spcPct val="0"/>
              </a:spcAft>
              <a:defRPr sz="2400">
                <a:solidFill>
                  <a:schemeClr val="tx1"/>
                </a:solidFill>
                <a:latin typeface="Times New Roman" pitchFamily="18" charset="0"/>
              </a:defRPr>
            </a:lvl6pPr>
            <a:lvl7pPr marL="3143250" indent="-247650" defTabSz="990600" eaLnBrk="0" fontAlgn="base" hangingPunct="0">
              <a:spcBef>
                <a:spcPct val="0"/>
              </a:spcBef>
              <a:spcAft>
                <a:spcPct val="0"/>
              </a:spcAft>
              <a:defRPr sz="2400">
                <a:solidFill>
                  <a:schemeClr val="tx1"/>
                </a:solidFill>
                <a:latin typeface="Times New Roman" pitchFamily="18" charset="0"/>
              </a:defRPr>
            </a:lvl7pPr>
            <a:lvl8pPr marL="3600450" indent="-247650" defTabSz="990600" eaLnBrk="0" fontAlgn="base" hangingPunct="0">
              <a:spcBef>
                <a:spcPct val="0"/>
              </a:spcBef>
              <a:spcAft>
                <a:spcPct val="0"/>
              </a:spcAft>
              <a:defRPr sz="2400">
                <a:solidFill>
                  <a:schemeClr val="tx1"/>
                </a:solidFill>
                <a:latin typeface="Times New Roman" pitchFamily="18" charset="0"/>
              </a:defRPr>
            </a:lvl8pPr>
            <a:lvl9pPr marL="4057650" indent="-247650" defTabSz="990600" eaLnBrk="0" fontAlgn="base" hangingPunct="0">
              <a:spcBef>
                <a:spcPct val="0"/>
              </a:spcBef>
              <a:spcAft>
                <a:spcPct val="0"/>
              </a:spcAft>
              <a:defRPr sz="2400">
                <a:solidFill>
                  <a:schemeClr val="tx1"/>
                </a:solidFill>
                <a:latin typeface="Times New Roman" pitchFamily="18" charset="0"/>
              </a:defRPr>
            </a:lvl9pPr>
          </a:lstStyle>
          <a:p>
            <a:fld id="{9C4DF6D4-F660-4DEC-95FD-84DDEFD1D5AC}" type="slidenum">
              <a:rPr lang="fr-CA" sz="1300"/>
              <a:pPr/>
              <a:t>14</a:t>
            </a:fld>
            <a:endParaRPr lang="fr-CA" sz="1300" dirty="0"/>
          </a:p>
        </p:txBody>
      </p:sp>
      <p:sp>
        <p:nvSpPr>
          <p:cNvPr id="54275" name="Rectangle 2"/>
          <p:cNvSpPr>
            <a:spLocks noGrp="1" noRot="1" noChangeAspect="1" noChangeArrowheads="1" noTextEdit="1"/>
          </p:cNvSpPr>
          <p:nvPr>
            <p:ph type="sldImg"/>
          </p:nvPr>
        </p:nvSpPr>
        <p:spPr>
          <a:xfrm>
            <a:off x="992188" y="768350"/>
            <a:ext cx="5114925" cy="3836988"/>
          </a:xfrm>
          <a:ln/>
        </p:spPr>
      </p:sp>
      <p:sp>
        <p:nvSpPr>
          <p:cNvPr id="54276" name="Rectangle 3"/>
          <p:cNvSpPr>
            <a:spLocks noGrp="1" noChangeArrowheads="1"/>
          </p:cNvSpPr>
          <p:nvPr>
            <p:ph type="body" idx="1"/>
          </p:nvPr>
        </p:nvSpPr>
        <p:spPr/>
        <p:txBody>
          <a:bodyPr/>
          <a:lstStyle/>
          <a:p>
            <a:pPr eaLnBrk="1" hangingPunct="1"/>
            <a:endParaRPr lang="fr-CA"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lvl1pPr defTabSz="990600">
              <a:defRPr sz="2400">
                <a:solidFill>
                  <a:schemeClr val="tx1"/>
                </a:solidFill>
                <a:latin typeface="Times New Roman" pitchFamily="18" charset="0"/>
              </a:defRPr>
            </a:lvl1pPr>
            <a:lvl2pPr marL="804863" indent="-309563" defTabSz="990600">
              <a:defRPr sz="2400">
                <a:solidFill>
                  <a:schemeClr val="tx1"/>
                </a:solidFill>
                <a:latin typeface="Times New Roman" pitchFamily="18" charset="0"/>
              </a:defRPr>
            </a:lvl2pPr>
            <a:lvl3pPr marL="1238250" indent="-247650" defTabSz="990600">
              <a:defRPr sz="2400">
                <a:solidFill>
                  <a:schemeClr val="tx1"/>
                </a:solidFill>
                <a:latin typeface="Times New Roman" pitchFamily="18" charset="0"/>
              </a:defRPr>
            </a:lvl3pPr>
            <a:lvl4pPr marL="1733550" indent="-247650" defTabSz="990600">
              <a:defRPr sz="2400">
                <a:solidFill>
                  <a:schemeClr val="tx1"/>
                </a:solidFill>
                <a:latin typeface="Times New Roman" pitchFamily="18" charset="0"/>
              </a:defRPr>
            </a:lvl4pPr>
            <a:lvl5pPr marL="2228850" indent="-247650" defTabSz="990600">
              <a:defRPr sz="2400">
                <a:solidFill>
                  <a:schemeClr val="tx1"/>
                </a:solidFill>
                <a:latin typeface="Times New Roman" pitchFamily="18" charset="0"/>
              </a:defRPr>
            </a:lvl5pPr>
            <a:lvl6pPr marL="2686050" indent="-247650" defTabSz="990600" eaLnBrk="0" fontAlgn="base" hangingPunct="0">
              <a:spcBef>
                <a:spcPct val="0"/>
              </a:spcBef>
              <a:spcAft>
                <a:spcPct val="0"/>
              </a:spcAft>
              <a:defRPr sz="2400">
                <a:solidFill>
                  <a:schemeClr val="tx1"/>
                </a:solidFill>
                <a:latin typeface="Times New Roman" pitchFamily="18" charset="0"/>
              </a:defRPr>
            </a:lvl6pPr>
            <a:lvl7pPr marL="3143250" indent="-247650" defTabSz="990600" eaLnBrk="0" fontAlgn="base" hangingPunct="0">
              <a:spcBef>
                <a:spcPct val="0"/>
              </a:spcBef>
              <a:spcAft>
                <a:spcPct val="0"/>
              </a:spcAft>
              <a:defRPr sz="2400">
                <a:solidFill>
                  <a:schemeClr val="tx1"/>
                </a:solidFill>
                <a:latin typeface="Times New Roman" pitchFamily="18" charset="0"/>
              </a:defRPr>
            </a:lvl7pPr>
            <a:lvl8pPr marL="3600450" indent="-247650" defTabSz="990600" eaLnBrk="0" fontAlgn="base" hangingPunct="0">
              <a:spcBef>
                <a:spcPct val="0"/>
              </a:spcBef>
              <a:spcAft>
                <a:spcPct val="0"/>
              </a:spcAft>
              <a:defRPr sz="2400">
                <a:solidFill>
                  <a:schemeClr val="tx1"/>
                </a:solidFill>
                <a:latin typeface="Times New Roman" pitchFamily="18" charset="0"/>
              </a:defRPr>
            </a:lvl8pPr>
            <a:lvl9pPr marL="4057650" indent="-247650" defTabSz="990600" eaLnBrk="0" fontAlgn="base" hangingPunct="0">
              <a:spcBef>
                <a:spcPct val="0"/>
              </a:spcBef>
              <a:spcAft>
                <a:spcPct val="0"/>
              </a:spcAft>
              <a:defRPr sz="2400">
                <a:solidFill>
                  <a:schemeClr val="tx1"/>
                </a:solidFill>
                <a:latin typeface="Times New Roman" pitchFamily="18" charset="0"/>
              </a:defRPr>
            </a:lvl9pPr>
          </a:lstStyle>
          <a:p>
            <a:fld id="{F9D8A48B-CBDE-4721-A929-86DF1F420EF0}" type="slidenum">
              <a:rPr lang="fr-CA" sz="1300"/>
              <a:pPr/>
              <a:t>15</a:t>
            </a:fld>
            <a:endParaRPr lang="fr-CA" sz="1300" dirty="0"/>
          </a:p>
        </p:txBody>
      </p:sp>
      <p:sp>
        <p:nvSpPr>
          <p:cNvPr id="55299" name="Rectangle 2"/>
          <p:cNvSpPr>
            <a:spLocks noGrp="1" noRot="1" noChangeAspect="1" noChangeArrowheads="1" noTextEdit="1"/>
          </p:cNvSpPr>
          <p:nvPr>
            <p:ph type="sldImg"/>
          </p:nvPr>
        </p:nvSpPr>
        <p:spPr>
          <a:xfrm>
            <a:off x="992188" y="768350"/>
            <a:ext cx="5114925" cy="3836988"/>
          </a:xfrm>
          <a:ln/>
        </p:spPr>
      </p:sp>
      <p:sp>
        <p:nvSpPr>
          <p:cNvPr id="55300" name="Rectangle 3"/>
          <p:cNvSpPr>
            <a:spLocks noGrp="1" noChangeArrowheads="1"/>
          </p:cNvSpPr>
          <p:nvPr>
            <p:ph type="body" idx="1"/>
          </p:nvPr>
        </p:nvSpPr>
        <p:spPr/>
        <p:txBody>
          <a:bodyPr/>
          <a:lstStyle/>
          <a:p>
            <a:pPr eaLnBrk="1" hangingPunct="1"/>
            <a:endParaRPr lang="fr-CA"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Voir document “Questions </a:t>
            </a:r>
            <a:r>
              <a:rPr lang="en-US" dirty="0" err="1"/>
              <a:t>récapitulatives</a:t>
            </a:r>
            <a:r>
              <a:rPr lang="en-US" dirty="0"/>
              <a:t>”.</a:t>
            </a:r>
            <a:endParaRPr lang="en-CA" dirty="0"/>
          </a:p>
          <a:p>
            <a:endParaRPr lang="en-CA" dirty="0"/>
          </a:p>
        </p:txBody>
      </p:sp>
      <p:sp>
        <p:nvSpPr>
          <p:cNvPr id="4" name="Slide Number Placeholder 3"/>
          <p:cNvSpPr>
            <a:spLocks noGrp="1"/>
          </p:cNvSpPr>
          <p:nvPr>
            <p:ph type="sldNum" sz="quarter" idx="5"/>
          </p:nvPr>
        </p:nvSpPr>
        <p:spPr/>
        <p:txBody>
          <a:bodyPr/>
          <a:lstStyle/>
          <a:p>
            <a:fld id="{7227C1C1-0233-4DDE-8B38-80D7C52D928D}" type="slidenum">
              <a:rPr lang="fr-CA" smtClean="0"/>
              <a:pPr/>
              <a:t>16</a:t>
            </a:fld>
            <a:endParaRPr lang="fr-CA" dirty="0"/>
          </a:p>
        </p:txBody>
      </p:sp>
    </p:spTree>
    <p:extLst>
      <p:ext uri="{BB962C8B-B14F-4D97-AF65-F5344CB8AC3E}">
        <p14:creationId xmlns:p14="http://schemas.microsoft.com/office/powerpoint/2010/main" val="3781541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227C1C1-0233-4DDE-8B38-80D7C52D928D}" type="slidenum">
              <a:rPr lang="fr-CA" smtClean="0"/>
              <a:pPr/>
              <a:t>17</a:t>
            </a:fld>
            <a:endParaRPr lang="fr-CA" dirty="0"/>
          </a:p>
        </p:txBody>
      </p:sp>
    </p:spTree>
    <p:extLst>
      <p:ext uri="{BB962C8B-B14F-4D97-AF65-F5344CB8AC3E}">
        <p14:creationId xmlns:p14="http://schemas.microsoft.com/office/powerpoint/2010/main" val="2490591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227C1C1-0233-4DDE-8B38-80D7C52D928D}" type="slidenum">
              <a:rPr lang="fr-CA" smtClean="0"/>
              <a:pPr/>
              <a:t>18</a:t>
            </a:fld>
            <a:endParaRPr lang="fr-CA" dirty="0"/>
          </a:p>
        </p:txBody>
      </p:sp>
    </p:spTree>
    <p:extLst>
      <p:ext uri="{BB962C8B-B14F-4D97-AF65-F5344CB8AC3E}">
        <p14:creationId xmlns:p14="http://schemas.microsoft.com/office/powerpoint/2010/main" val="73476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227C1C1-0233-4DDE-8B38-80D7C52D928D}" type="slidenum">
              <a:rPr lang="fr-CA" smtClean="0"/>
              <a:pPr/>
              <a:t>20</a:t>
            </a:fld>
            <a:endParaRPr lang="fr-CA" dirty="0"/>
          </a:p>
        </p:txBody>
      </p:sp>
    </p:spTree>
    <p:extLst>
      <p:ext uri="{BB962C8B-B14F-4D97-AF65-F5344CB8AC3E}">
        <p14:creationId xmlns:p14="http://schemas.microsoft.com/office/powerpoint/2010/main" val="1281558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227C1C1-0233-4DDE-8B38-80D7C52D928D}" type="slidenum">
              <a:rPr lang="fr-CA" smtClean="0"/>
              <a:pPr/>
              <a:t>21</a:t>
            </a:fld>
            <a:endParaRPr lang="fr-CA" dirty="0"/>
          </a:p>
        </p:txBody>
      </p:sp>
    </p:spTree>
    <p:extLst>
      <p:ext uri="{BB962C8B-B14F-4D97-AF65-F5344CB8AC3E}">
        <p14:creationId xmlns:p14="http://schemas.microsoft.com/office/powerpoint/2010/main" val="4234634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defTabSz="990600">
              <a:defRPr sz="2400">
                <a:solidFill>
                  <a:schemeClr val="tx1"/>
                </a:solidFill>
                <a:latin typeface="Times New Roman" pitchFamily="18" charset="0"/>
              </a:defRPr>
            </a:lvl1pPr>
            <a:lvl2pPr marL="804863" indent="-309563" defTabSz="990600">
              <a:defRPr sz="2400">
                <a:solidFill>
                  <a:schemeClr val="tx1"/>
                </a:solidFill>
                <a:latin typeface="Times New Roman" pitchFamily="18" charset="0"/>
              </a:defRPr>
            </a:lvl2pPr>
            <a:lvl3pPr marL="1238250" indent="-247650" defTabSz="990600">
              <a:defRPr sz="2400">
                <a:solidFill>
                  <a:schemeClr val="tx1"/>
                </a:solidFill>
                <a:latin typeface="Times New Roman" pitchFamily="18" charset="0"/>
              </a:defRPr>
            </a:lvl3pPr>
            <a:lvl4pPr marL="1733550" indent="-247650" defTabSz="990600">
              <a:defRPr sz="2400">
                <a:solidFill>
                  <a:schemeClr val="tx1"/>
                </a:solidFill>
                <a:latin typeface="Times New Roman" pitchFamily="18" charset="0"/>
              </a:defRPr>
            </a:lvl4pPr>
            <a:lvl5pPr marL="2228850" indent="-247650" defTabSz="990600">
              <a:defRPr sz="2400">
                <a:solidFill>
                  <a:schemeClr val="tx1"/>
                </a:solidFill>
                <a:latin typeface="Times New Roman" pitchFamily="18" charset="0"/>
              </a:defRPr>
            </a:lvl5pPr>
            <a:lvl6pPr marL="2686050" indent="-247650" defTabSz="990600" eaLnBrk="0" fontAlgn="base" hangingPunct="0">
              <a:spcBef>
                <a:spcPct val="0"/>
              </a:spcBef>
              <a:spcAft>
                <a:spcPct val="0"/>
              </a:spcAft>
              <a:defRPr sz="2400">
                <a:solidFill>
                  <a:schemeClr val="tx1"/>
                </a:solidFill>
                <a:latin typeface="Times New Roman" pitchFamily="18" charset="0"/>
              </a:defRPr>
            </a:lvl6pPr>
            <a:lvl7pPr marL="3143250" indent="-247650" defTabSz="990600" eaLnBrk="0" fontAlgn="base" hangingPunct="0">
              <a:spcBef>
                <a:spcPct val="0"/>
              </a:spcBef>
              <a:spcAft>
                <a:spcPct val="0"/>
              </a:spcAft>
              <a:defRPr sz="2400">
                <a:solidFill>
                  <a:schemeClr val="tx1"/>
                </a:solidFill>
                <a:latin typeface="Times New Roman" pitchFamily="18" charset="0"/>
              </a:defRPr>
            </a:lvl7pPr>
            <a:lvl8pPr marL="3600450" indent="-247650" defTabSz="990600" eaLnBrk="0" fontAlgn="base" hangingPunct="0">
              <a:spcBef>
                <a:spcPct val="0"/>
              </a:spcBef>
              <a:spcAft>
                <a:spcPct val="0"/>
              </a:spcAft>
              <a:defRPr sz="2400">
                <a:solidFill>
                  <a:schemeClr val="tx1"/>
                </a:solidFill>
                <a:latin typeface="Times New Roman" pitchFamily="18" charset="0"/>
              </a:defRPr>
            </a:lvl8pPr>
            <a:lvl9pPr marL="4057650" indent="-247650" defTabSz="990600" eaLnBrk="0" fontAlgn="base" hangingPunct="0">
              <a:spcBef>
                <a:spcPct val="0"/>
              </a:spcBef>
              <a:spcAft>
                <a:spcPct val="0"/>
              </a:spcAft>
              <a:defRPr sz="2400">
                <a:solidFill>
                  <a:schemeClr val="tx1"/>
                </a:solidFill>
                <a:latin typeface="Times New Roman" pitchFamily="18" charset="0"/>
              </a:defRPr>
            </a:lvl9pPr>
          </a:lstStyle>
          <a:p>
            <a:fld id="{B894B25A-06D0-4A69-9AD2-8A8CAD16D5B3}" type="slidenum">
              <a:rPr lang="fr-CA" sz="1300"/>
              <a:pPr/>
              <a:t>2</a:t>
            </a:fld>
            <a:endParaRPr lang="fr-CA" sz="1300" dirty="0"/>
          </a:p>
        </p:txBody>
      </p:sp>
      <p:sp>
        <p:nvSpPr>
          <p:cNvPr id="45059" name="Rectangle 2"/>
          <p:cNvSpPr>
            <a:spLocks noGrp="1" noRot="1" noChangeAspect="1" noChangeArrowheads="1" noTextEdit="1"/>
          </p:cNvSpPr>
          <p:nvPr>
            <p:ph type="sldImg"/>
          </p:nvPr>
        </p:nvSpPr>
        <p:spPr>
          <a:xfrm>
            <a:off x="992188" y="768350"/>
            <a:ext cx="5114925" cy="3836988"/>
          </a:xfrm>
          <a:ln/>
        </p:spPr>
      </p:sp>
      <p:sp>
        <p:nvSpPr>
          <p:cNvPr id="45060" name="Rectangle 3"/>
          <p:cNvSpPr>
            <a:spLocks noGrp="1" noChangeArrowheads="1"/>
          </p:cNvSpPr>
          <p:nvPr>
            <p:ph type="body" idx="1"/>
          </p:nvPr>
        </p:nvSpPr>
        <p:spPr>
          <a:xfrm>
            <a:off x="709613" y="4860925"/>
            <a:ext cx="5939665" cy="4605338"/>
          </a:xfrm>
        </p:spPr>
        <p:txBody>
          <a:bodyPr/>
          <a:lstStyle/>
          <a:p>
            <a:r>
              <a:rPr lang="fr-FR" sz="1400" dirty="0">
                <a:solidFill>
                  <a:srgbClr val="FF0000"/>
                </a:solidFill>
                <a:effectLst/>
                <a:latin typeface="+mn-lt"/>
                <a:ea typeface="MS Mincho" panose="02020609040205080304" pitchFamily="49" charset="-128"/>
                <a:cs typeface="Times New Roman" panose="02020603050405020304" pitchFamily="18" charset="0"/>
              </a:rPr>
              <a:t>Quelles sont les différences entre :</a:t>
            </a:r>
            <a:endParaRPr lang="en-CA" sz="1400" dirty="0">
              <a:effectLst/>
              <a:latin typeface="+mn-lt"/>
              <a:ea typeface="MS Mincho" panose="02020609040205080304" pitchFamily="49" charset="-128"/>
              <a:cs typeface="Times New Roman" panose="02020603050405020304" pitchFamily="18" charset="0"/>
            </a:endParaRPr>
          </a:p>
          <a:p>
            <a:pPr marL="179388" lvl="0" indent="-179388">
              <a:buFont typeface="+mj-lt"/>
              <a:buAutoNum type="arabicParenR"/>
              <a:tabLst>
                <a:tab pos="457200" algn="l"/>
              </a:tabLst>
            </a:pPr>
            <a:r>
              <a:rPr lang="fr-FR" sz="1400" dirty="0">
                <a:solidFill>
                  <a:srgbClr val="FF0000"/>
                </a:solidFill>
                <a:effectLst/>
                <a:latin typeface="+mn-lt"/>
                <a:ea typeface="MS Mincho" panose="02020609040205080304" pitchFamily="49" charset="-128"/>
                <a:cs typeface="Times New Roman" panose="02020603050405020304" pitchFamily="18" charset="0"/>
              </a:rPr>
              <a:t>le système nerveux central (SNC) et le système nerveux périphérique (SNP) ?</a:t>
            </a:r>
            <a:endParaRPr lang="en-CA" sz="1400" dirty="0">
              <a:effectLst/>
              <a:latin typeface="+mn-lt"/>
              <a:ea typeface="MS Mincho" panose="02020609040205080304" pitchFamily="49" charset="-128"/>
              <a:cs typeface="Times New Roman" panose="02020603050405020304" pitchFamily="18" charset="0"/>
            </a:endParaRPr>
          </a:p>
          <a:p>
            <a:pPr algn="just"/>
            <a:r>
              <a:rPr lang="fr-FR" sz="1400" dirty="0">
                <a:effectLst/>
                <a:latin typeface="+mn-lt"/>
                <a:ea typeface="MS Mincho" panose="02020609040205080304" pitchFamily="49" charset="-128"/>
                <a:cs typeface="Times New Roman" panose="02020603050405020304" pitchFamily="18" charset="0"/>
              </a:rPr>
              <a:t>Le système nerveux central, SNC, est composé de l’encéphale (logé dans la boîte crânienne) et de la moelle épinière (dans la colonne vertébrale). Le SNC est le centre de régulation et d’intégration du système nerveux. Il interprète l’information sensorielle qui lui parvient et élabore des réponses motrices fondées sur l’expérience, les réflexes et les conditions ambiantes. D’autre part, le système nerveux périphérique (SNP) est la partie du système nerveux composée de nerfs et de ganglions situés à l’extérieur de l’encéphale et de la moelle épinière. Les nerfs du SNP sont de véritables lignes de communication qui relient l’organisme entier au SNC. </a:t>
            </a:r>
            <a:endParaRPr lang="en-CA" sz="1400" dirty="0">
              <a:effectLst/>
              <a:latin typeface="+mn-lt"/>
              <a:ea typeface="MS Mincho" panose="02020609040205080304" pitchFamily="49" charset="-128"/>
              <a:cs typeface="Times New Roman" panose="02020603050405020304" pitchFamily="18" charset="0"/>
            </a:endParaRPr>
          </a:p>
          <a:p>
            <a:pPr marL="179388" lvl="0" indent="-179388" algn="just">
              <a:buFont typeface="+mj-lt"/>
              <a:buAutoNum type="arabicParenR" startAt="2"/>
            </a:pPr>
            <a:r>
              <a:rPr lang="fr-FR" sz="1400" dirty="0">
                <a:solidFill>
                  <a:srgbClr val="FF0000"/>
                </a:solidFill>
                <a:effectLst/>
                <a:latin typeface="+mn-lt"/>
                <a:ea typeface="MS Mincho" panose="02020609040205080304" pitchFamily="49" charset="-128"/>
                <a:cs typeface="Times New Roman" panose="02020603050405020304" pitchFamily="18" charset="0"/>
              </a:rPr>
              <a:t>les voies afférentes et les voies efférentes ?</a:t>
            </a:r>
            <a:endParaRPr lang="en-CA" sz="1400" dirty="0">
              <a:effectLst/>
              <a:latin typeface="+mn-lt"/>
              <a:ea typeface="MS Mincho" panose="02020609040205080304" pitchFamily="49" charset="-128"/>
              <a:cs typeface="Times New Roman" panose="02020603050405020304" pitchFamily="18" charset="0"/>
            </a:endParaRPr>
          </a:p>
          <a:p>
            <a:pPr algn="just"/>
            <a:r>
              <a:rPr lang="fr-CA" sz="1400" dirty="0">
                <a:effectLst/>
                <a:latin typeface="+mn-lt"/>
                <a:ea typeface="MS Mincho" panose="02020609040205080304" pitchFamily="49" charset="-128"/>
                <a:cs typeface="Times New Roman" panose="02020603050405020304" pitchFamily="18" charset="0"/>
              </a:rPr>
              <a:t>Les voies afférentes se composent de neurofibres (axones) qui transportent vers le SNC les influx provenant des récepteurs sensoriels disséminés dans l’organisme. La voie afférente renseigne constamment le SNC sur les évènements qui se déroulent tant à l’intérieur qu’à l’extérieur de l’organisme.  Les voies efférentes du SNP sont formées de neurofibres qui transmettent aux organes effecteurs, c’est-à-dire les glandes et les </a:t>
            </a:r>
            <a:r>
              <a:rPr lang="fr-FR" sz="1400" dirty="0">
                <a:effectLst/>
                <a:latin typeface="+mn-lt"/>
                <a:ea typeface="MS Mincho" panose="02020609040205080304" pitchFamily="49" charset="-128"/>
                <a:cs typeface="Times New Roman" panose="02020603050405020304" pitchFamily="18" charset="0"/>
              </a:rPr>
              <a:t>muscles, les influx provenant du SNC.</a:t>
            </a:r>
            <a:endParaRPr lang="en-CA" sz="1400" dirty="0">
              <a:effectLst/>
              <a:latin typeface="+mn-lt"/>
              <a:ea typeface="MS Mincho" panose="02020609040205080304" pitchFamily="49" charset="-128"/>
              <a:cs typeface="Times New Roman" panose="02020603050405020304" pitchFamily="18" charset="0"/>
            </a:endParaRPr>
          </a:p>
          <a:p>
            <a:pPr eaLnBrk="1" hangingPunct="1"/>
            <a:endParaRPr lang="fr-CA" sz="1400" dirty="0">
              <a:latin typeface="+mn-l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227C1C1-0233-4DDE-8B38-80D7C52D928D}" type="slidenum">
              <a:rPr lang="fr-CA" smtClean="0"/>
              <a:pPr/>
              <a:t>22</a:t>
            </a:fld>
            <a:endParaRPr lang="fr-CA" dirty="0"/>
          </a:p>
        </p:txBody>
      </p:sp>
    </p:spTree>
    <p:extLst>
      <p:ext uri="{BB962C8B-B14F-4D97-AF65-F5344CB8AC3E}">
        <p14:creationId xmlns:p14="http://schemas.microsoft.com/office/powerpoint/2010/main" val="3764126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227C1C1-0233-4DDE-8B38-80D7C52D928D}" type="slidenum">
              <a:rPr lang="fr-CA" smtClean="0"/>
              <a:pPr/>
              <a:t>25</a:t>
            </a:fld>
            <a:endParaRPr lang="fr-CA" dirty="0"/>
          </a:p>
        </p:txBody>
      </p:sp>
    </p:spTree>
    <p:extLst>
      <p:ext uri="{BB962C8B-B14F-4D97-AF65-F5344CB8AC3E}">
        <p14:creationId xmlns:p14="http://schemas.microsoft.com/office/powerpoint/2010/main" val="3111309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r-FR" sz="1600" dirty="0">
                <a:effectLst/>
                <a:latin typeface="+mn-lt"/>
                <a:ea typeface="MS Mincho" panose="02020609040205080304" pitchFamily="49" charset="-128"/>
                <a:cs typeface="Times New Roman" panose="02020603050405020304" pitchFamily="18" charset="0"/>
              </a:rPr>
              <a:t>Réponse: par la fréquence des potentiels d’action. Un stimulus infraliminaire n’engendre pas de potentiel d’action. Cependant, une fois que le seuil d’excitation est atteint, plus le stimulus est intense et plus les potentiels d’action sont fréquents. Cette corrélation entre l’intensité du stimulus et la fréquence des potentiels d’action qu’il engendre est l’un des principaux mécanismes qui permet au système nerveux central d’estimer la force d’un stimulus. Voir figure 11.12.</a:t>
            </a:r>
            <a:endParaRPr lang="en-CA" sz="1600" dirty="0">
              <a:effectLst/>
              <a:latin typeface="+mn-lt"/>
              <a:ea typeface="MS Mincho" panose="02020609040205080304" pitchFamily="49" charset="-128"/>
              <a:cs typeface="Times New Roman" panose="02020603050405020304" pitchFamily="18" charset="0"/>
            </a:endParaRPr>
          </a:p>
          <a:p>
            <a:endParaRPr lang="en-CA" sz="1600" dirty="0">
              <a:latin typeface="+mn-lt"/>
            </a:endParaRPr>
          </a:p>
        </p:txBody>
      </p:sp>
      <p:sp>
        <p:nvSpPr>
          <p:cNvPr id="4" name="Slide Number Placeholder 3"/>
          <p:cNvSpPr>
            <a:spLocks noGrp="1"/>
          </p:cNvSpPr>
          <p:nvPr>
            <p:ph type="sldNum" sz="quarter" idx="5"/>
          </p:nvPr>
        </p:nvSpPr>
        <p:spPr/>
        <p:txBody>
          <a:bodyPr/>
          <a:lstStyle/>
          <a:p>
            <a:fld id="{7227C1C1-0233-4DDE-8B38-80D7C52D928D}" type="slidenum">
              <a:rPr lang="fr-CA" smtClean="0"/>
              <a:pPr/>
              <a:t>27</a:t>
            </a:fld>
            <a:endParaRPr lang="fr-CA" dirty="0"/>
          </a:p>
        </p:txBody>
      </p:sp>
    </p:spTree>
    <p:extLst>
      <p:ext uri="{BB962C8B-B14F-4D97-AF65-F5344CB8AC3E}">
        <p14:creationId xmlns:p14="http://schemas.microsoft.com/office/powerpoint/2010/main" val="770356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pPr algn="just"/>
            <a:r>
              <a:rPr lang="fr-FR" dirty="0">
                <a:solidFill>
                  <a:srgbClr val="000000"/>
                </a:solidFill>
                <a:effectLst/>
                <a:latin typeface="+mn-lt"/>
                <a:ea typeface="MS Mincho" panose="02020609040205080304" pitchFamily="49" charset="-128"/>
                <a:cs typeface="Times New Roman" panose="02020603050405020304" pitchFamily="18" charset="0"/>
              </a:rPr>
              <a:t>La période réfractaire absolue est la période durant laquelle un deuxième potentiel d’action ne peut pas être engendré parce que soit les portes d’activation des canaux à Na</a:t>
            </a:r>
            <a:r>
              <a:rPr lang="fr-FR" baseline="30000" dirty="0">
                <a:solidFill>
                  <a:srgbClr val="000000"/>
                </a:solidFill>
                <a:effectLst/>
                <a:latin typeface="+mn-lt"/>
                <a:ea typeface="MS Mincho" panose="02020609040205080304" pitchFamily="49" charset="-128"/>
                <a:cs typeface="Times New Roman" panose="02020603050405020304" pitchFamily="18" charset="0"/>
              </a:rPr>
              <a:t>+</a:t>
            </a:r>
            <a:r>
              <a:rPr lang="fr-FR" dirty="0">
                <a:solidFill>
                  <a:srgbClr val="000000"/>
                </a:solidFill>
                <a:effectLst/>
                <a:latin typeface="+mn-lt"/>
                <a:ea typeface="MS Mincho" panose="02020609040205080304" pitchFamily="49" charset="-128"/>
                <a:cs typeface="Times New Roman" panose="02020603050405020304" pitchFamily="18" charset="0"/>
              </a:rPr>
              <a:t> sont déjà ouvertes ou soit leurs portes d’inactivation sont fermées. Cette période correspond essentiellement à la phase de dépolarisation (portes d’activation ouvertes) et à la phase de repolarisation (portes d’inactivation fermées). L’existence de cette période fait en sorte que chaque potentiel d’action est un événement distinct, de type, tout ou rien. Elle impose aussi une limite physiologique à laquelle les potentiels d’action peuvent être générés. Par exemple, la fréquence maximale de potentiels d’action dont la durée de leur phase de dépolarisation et de repolarisation est de 1 msec en tout serait de 1000/sec.</a:t>
            </a:r>
            <a:endParaRPr lang="en-CA" dirty="0">
              <a:effectLst/>
              <a:latin typeface="+mn-lt"/>
              <a:ea typeface="MS Mincho" panose="02020609040205080304" pitchFamily="49" charset="-128"/>
              <a:cs typeface="Times New Roman" panose="02020603050405020304" pitchFamily="18" charset="0"/>
            </a:endParaRPr>
          </a:p>
          <a:p>
            <a:pPr algn="just"/>
            <a:r>
              <a:rPr lang="fr-FR" dirty="0">
                <a:solidFill>
                  <a:srgbClr val="000000"/>
                </a:solidFill>
                <a:effectLst/>
                <a:latin typeface="+mn-lt"/>
                <a:ea typeface="MS Mincho" panose="02020609040205080304" pitchFamily="49" charset="-128"/>
                <a:cs typeface="Times New Roman" panose="02020603050405020304" pitchFamily="18" charset="0"/>
              </a:rPr>
              <a:t>La période réfractaire relative est l’intervalle qui suit la période réfractaire absolue. À ce moment, la plupart des canaux à Na</a:t>
            </a:r>
            <a:r>
              <a:rPr lang="fr-FR" baseline="30000" dirty="0">
                <a:solidFill>
                  <a:srgbClr val="000000"/>
                </a:solidFill>
                <a:effectLst/>
                <a:latin typeface="+mn-lt"/>
                <a:ea typeface="MS Mincho" panose="02020609040205080304" pitchFamily="49" charset="-128"/>
                <a:cs typeface="Times New Roman" panose="02020603050405020304" pitchFamily="18" charset="0"/>
              </a:rPr>
              <a:t>+</a:t>
            </a:r>
            <a:r>
              <a:rPr lang="fr-FR" dirty="0">
                <a:solidFill>
                  <a:srgbClr val="000000"/>
                </a:solidFill>
                <a:effectLst/>
                <a:latin typeface="+mn-lt"/>
                <a:ea typeface="MS Mincho" panose="02020609040205080304" pitchFamily="49" charset="-128"/>
                <a:cs typeface="Times New Roman" panose="02020603050405020304" pitchFamily="18" charset="0"/>
              </a:rPr>
              <a:t> sont revenus à leur état de repos, prêts à être activés de nouveau. Cependant, les canaux à K</a:t>
            </a:r>
            <a:r>
              <a:rPr lang="fr-FR" baseline="30000" dirty="0">
                <a:solidFill>
                  <a:srgbClr val="000000"/>
                </a:solidFill>
                <a:effectLst/>
                <a:latin typeface="+mn-lt"/>
                <a:ea typeface="MS Mincho" panose="02020609040205080304" pitchFamily="49" charset="-128"/>
                <a:cs typeface="Times New Roman" panose="02020603050405020304" pitchFamily="18" charset="0"/>
              </a:rPr>
              <a:t>+</a:t>
            </a:r>
            <a:r>
              <a:rPr lang="fr-FR" dirty="0">
                <a:solidFill>
                  <a:srgbClr val="000000"/>
                </a:solidFill>
                <a:effectLst/>
                <a:latin typeface="+mn-lt"/>
                <a:ea typeface="MS Mincho" panose="02020609040205080304" pitchFamily="49" charset="-128"/>
                <a:cs typeface="Times New Roman" panose="02020603050405020304" pitchFamily="18" charset="0"/>
              </a:rPr>
              <a:t> voltage-dépendants sont encore ouverts, ce qui provoque la phase d’hyperpolarisation qui éloigne le potentiel de membrane du seuil d’excitation. Dans ces conditions, seul un stimulus exceptionnellement intense peut forcer les canaux à Na</a:t>
            </a:r>
            <a:r>
              <a:rPr lang="fr-FR" baseline="30000" dirty="0">
                <a:solidFill>
                  <a:srgbClr val="000000"/>
                </a:solidFill>
                <a:effectLst/>
                <a:latin typeface="+mn-lt"/>
                <a:ea typeface="MS Mincho" panose="02020609040205080304" pitchFamily="49" charset="-128"/>
                <a:cs typeface="Times New Roman" panose="02020603050405020304" pitchFamily="18" charset="0"/>
              </a:rPr>
              <a:t>+</a:t>
            </a:r>
            <a:r>
              <a:rPr lang="fr-FR" dirty="0">
                <a:solidFill>
                  <a:srgbClr val="000000"/>
                </a:solidFill>
                <a:effectLst/>
                <a:latin typeface="+mn-lt"/>
                <a:ea typeface="MS Mincho" panose="02020609040205080304" pitchFamily="49" charset="-128"/>
                <a:cs typeface="Times New Roman" panose="02020603050405020304" pitchFamily="18" charset="0"/>
              </a:rPr>
              <a:t> à s’ouvrir de nouveau, même s’ils ont déjà repris leur état de repos. </a:t>
            </a:r>
            <a:endParaRPr lang="en-CA" dirty="0">
              <a:effectLst/>
              <a:latin typeface="+mn-lt"/>
              <a:ea typeface="MS Mincho" panose="02020609040205080304" pitchFamily="49" charset="-128"/>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227C1C1-0233-4DDE-8B38-80D7C52D928D}" type="slidenum">
              <a:rPr lang="fr-CA" smtClean="0"/>
              <a:pPr/>
              <a:t>28</a:t>
            </a:fld>
            <a:endParaRPr lang="fr-CA" dirty="0"/>
          </a:p>
        </p:txBody>
      </p:sp>
    </p:spTree>
    <p:extLst>
      <p:ext uri="{BB962C8B-B14F-4D97-AF65-F5344CB8AC3E}">
        <p14:creationId xmlns:p14="http://schemas.microsoft.com/office/powerpoint/2010/main" val="385697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7227C1C1-0233-4DDE-8B38-80D7C52D928D}" type="slidenum">
              <a:rPr lang="fr-CA" smtClean="0"/>
              <a:pPr/>
              <a:t>29</a:t>
            </a:fld>
            <a:endParaRPr lang="fr-CA" dirty="0"/>
          </a:p>
        </p:txBody>
      </p:sp>
    </p:spTree>
    <p:extLst>
      <p:ext uri="{BB962C8B-B14F-4D97-AF65-F5344CB8AC3E}">
        <p14:creationId xmlns:p14="http://schemas.microsoft.com/office/powerpoint/2010/main" val="2526915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r-FR" sz="1600" dirty="0">
                <a:solidFill>
                  <a:srgbClr val="000000"/>
                </a:solidFill>
                <a:effectLst/>
                <a:latin typeface="+mn-lt"/>
                <a:ea typeface="MS Mincho" panose="02020609040205080304" pitchFamily="49" charset="-128"/>
                <a:cs typeface="Times New Roman" panose="02020603050405020304" pitchFamily="18" charset="0"/>
              </a:rPr>
              <a:t>Réponse: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fr-FR" sz="1600" dirty="0">
                <a:solidFill>
                  <a:srgbClr val="000000"/>
                </a:solidFill>
                <a:effectLst/>
                <a:latin typeface="+mn-lt"/>
                <a:ea typeface="MS Mincho" panose="02020609040205080304" pitchFamily="49" charset="-128"/>
                <a:cs typeface="Times New Roman" panose="02020603050405020304" pitchFamily="18" charset="0"/>
              </a:rPr>
              <a:t>La propagation ne se fait que dans une direction parce que la zone où le potentiel d’action vient de se produire est momentanément en période réfractaire absolue, ce qui empêche le potentiel d’action de revenir vers l’arrière. Il est à noter que dans le cas où une cellule serait initialement stimulée en son centre plutôt qu’à l’une de ses extrémités, deux potentiels d’action seraient déclenchés et ils s’éloigneraient l’un de l’autre vers leur extrémité opposée. C’est le cas des cellules musculaires squelettiques dont les potentiels d’action sont déclenchés à partir du milieu de la cellule.</a:t>
            </a:r>
            <a:endParaRPr lang="en-CA" sz="1600" dirty="0">
              <a:effectLst/>
              <a:latin typeface="+mn-lt"/>
              <a:ea typeface="MS Mincho" panose="02020609040205080304" pitchFamily="49" charset="-128"/>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227C1C1-0233-4DDE-8B38-80D7C52D928D}" type="slidenum">
              <a:rPr lang="fr-CA" smtClean="0"/>
              <a:pPr/>
              <a:t>30</a:t>
            </a:fld>
            <a:endParaRPr lang="fr-CA" dirty="0"/>
          </a:p>
        </p:txBody>
      </p:sp>
    </p:spTree>
    <p:extLst>
      <p:ext uri="{BB962C8B-B14F-4D97-AF65-F5344CB8AC3E}">
        <p14:creationId xmlns:p14="http://schemas.microsoft.com/office/powerpoint/2010/main" val="379011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227C1C1-0233-4DDE-8B38-80D7C52D928D}" type="slidenum">
              <a:rPr lang="fr-CA" smtClean="0"/>
              <a:pPr/>
              <a:t>32</a:t>
            </a:fld>
            <a:endParaRPr lang="fr-CA" dirty="0"/>
          </a:p>
        </p:txBody>
      </p:sp>
    </p:spTree>
    <p:extLst>
      <p:ext uri="{BB962C8B-B14F-4D97-AF65-F5344CB8AC3E}">
        <p14:creationId xmlns:p14="http://schemas.microsoft.com/office/powerpoint/2010/main" val="36399819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Voir document “Questions </a:t>
            </a:r>
            <a:r>
              <a:rPr lang="en-US" dirty="0" err="1"/>
              <a:t>récapitulatives</a:t>
            </a:r>
            <a:r>
              <a:rPr lang="en-US" dirty="0"/>
              <a:t>”</a:t>
            </a:r>
            <a:r>
              <a:rPr lang="en-CA" dirty="0"/>
              <a:t>.</a:t>
            </a:r>
          </a:p>
        </p:txBody>
      </p:sp>
      <p:sp>
        <p:nvSpPr>
          <p:cNvPr id="4" name="Slide Number Placeholder 3"/>
          <p:cNvSpPr>
            <a:spLocks noGrp="1"/>
          </p:cNvSpPr>
          <p:nvPr>
            <p:ph type="sldNum" sz="quarter" idx="5"/>
          </p:nvPr>
        </p:nvSpPr>
        <p:spPr/>
        <p:txBody>
          <a:bodyPr/>
          <a:lstStyle/>
          <a:p>
            <a:fld id="{7227C1C1-0233-4DDE-8B38-80D7C52D928D}" type="slidenum">
              <a:rPr lang="fr-CA" smtClean="0"/>
              <a:pPr/>
              <a:t>34</a:t>
            </a:fld>
            <a:endParaRPr lang="fr-CA" dirty="0"/>
          </a:p>
        </p:txBody>
      </p:sp>
    </p:spTree>
    <p:extLst>
      <p:ext uri="{BB962C8B-B14F-4D97-AF65-F5344CB8AC3E}">
        <p14:creationId xmlns:p14="http://schemas.microsoft.com/office/powerpoint/2010/main" val="20262395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227C1C1-0233-4DDE-8B38-80D7C52D928D}" type="slidenum">
              <a:rPr lang="fr-CA" smtClean="0"/>
              <a:pPr/>
              <a:t>37</a:t>
            </a:fld>
            <a:endParaRPr lang="fr-CA" dirty="0"/>
          </a:p>
        </p:txBody>
      </p:sp>
    </p:spTree>
    <p:extLst>
      <p:ext uri="{BB962C8B-B14F-4D97-AF65-F5344CB8AC3E}">
        <p14:creationId xmlns:p14="http://schemas.microsoft.com/office/powerpoint/2010/main" val="30000666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227C1C1-0233-4DDE-8B38-80D7C52D928D}" type="slidenum">
              <a:rPr lang="fr-CA" smtClean="0"/>
              <a:pPr/>
              <a:t>40</a:t>
            </a:fld>
            <a:endParaRPr lang="fr-CA" dirty="0"/>
          </a:p>
        </p:txBody>
      </p:sp>
    </p:spTree>
    <p:extLst>
      <p:ext uri="{BB962C8B-B14F-4D97-AF65-F5344CB8AC3E}">
        <p14:creationId xmlns:p14="http://schemas.microsoft.com/office/powerpoint/2010/main" val="2679801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defTabSz="990600">
              <a:defRPr sz="2400">
                <a:solidFill>
                  <a:schemeClr val="tx1"/>
                </a:solidFill>
                <a:latin typeface="Times New Roman" pitchFamily="18" charset="0"/>
              </a:defRPr>
            </a:lvl1pPr>
            <a:lvl2pPr marL="804863" indent="-309563" defTabSz="990600">
              <a:defRPr sz="2400">
                <a:solidFill>
                  <a:schemeClr val="tx1"/>
                </a:solidFill>
                <a:latin typeface="Times New Roman" pitchFamily="18" charset="0"/>
              </a:defRPr>
            </a:lvl2pPr>
            <a:lvl3pPr marL="1238250" indent="-247650" defTabSz="990600">
              <a:defRPr sz="2400">
                <a:solidFill>
                  <a:schemeClr val="tx1"/>
                </a:solidFill>
                <a:latin typeface="Times New Roman" pitchFamily="18" charset="0"/>
              </a:defRPr>
            </a:lvl3pPr>
            <a:lvl4pPr marL="1733550" indent="-247650" defTabSz="990600">
              <a:defRPr sz="2400">
                <a:solidFill>
                  <a:schemeClr val="tx1"/>
                </a:solidFill>
                <a:latin typeface="Times New Roman" pitchFamily="18" charset="0"/>
              </a:defRPr>
            </a:lvl4pPr>
            <a:lvl5pPr marL="2228850" indent="-247650" defTabSz="990600">
              <a:defRPr sz="2400">
                <a:solidFill>
                  <a:schemeClr val="tx1"/>
                </a:solidFill>
                <a:latin typeface="Times New Roman" pitchFamily="18" charset="0"/>
              </a:defRPr>
            </a:lvl5pPr>
            <a:lvl6pPr marL="2686050" indent="-247650" defTabSz="990600" eaLnBrk="0" fontAlgn="base" hangingPunct="0">
              <a:spcBef>
                <a:spcPct val="0"/>
              </a:spcBef>
              <a:spcAft>
                <a:spcPct val="0"/>
              </a:spcAft>
              <a:defRPr sz="2400">
                <a:solidFill>
                  <a:schemeClr val="tx1"/>
                </a:solidFill>
                <a:latin typeface="Times New Roman" pitchFamily="18" charset="0"/>
              </a:defRPr>
            </a:lvl6pPr>
            <a:lvl7pPr marL="3143250" indent="-247650" defTabSz="990600" eaLnBrk="0" fontAlgn="base" hangingPunct="0">
              <a:spcBef>
                <a:spcPct val="0"/>
              </a:spcBef>
              <a:spcAft>
                <a:spcPct val="0"/>
              </a:spcAft>
              <a:defRPr sz="2400">
                <a:solidFill>
                  <a:schemeClr val="tx1"/>
                </a:solidFill>
                <a:latin typeface="Times New Roman" pitchFamily="18" charset="0"/>
              </a:defRPr>
            </a:lvl7pPr>
            <a:lvl8pPr marL="3600450" indent="-247650" defTabSz="990600" eaLnBrk="0" fontAlgn="base" hangingPunct="0">
              <a:spcBef>
                <a:spcPct val="0"/>
              </a:spcBef>
              <a:spcAft>
                <a:spcPct val="0"/>
              </a:spcAft>
              <a:defRPr sz="2400">
                <a:solidFill>
                  <a:schemeClr val="tx1"/>
                </a:solidFill>
                <a:latin typeface="Times New Roman" pitchFamily="18" charset="0"/>
              </a:defRPr>
            </a:lvl8pPr>
            <a:lvl9pPr marL="4057650" indent="-247650" defTabSz="990600" eaLnBrk="0" fontAlgn="base" hangingPunct="0">
              <a:spcBef>
                <a:spcPct val="0"/>
              </a:spcBef>
              <a:spcAft>
                <a:spcPct val="0"/>
              </a:spcAft>
              <a:defRPr sz="2400">
                <a:solidFill>
                  <a:schemeClr val="tx1"/>
                </a:solidFill>
                <a:latin typeface="Times New Roman" pitchFamily="18" charset="0"/>
              </a:defRPr>
            </a:lvl9pPr>
          </a:lstStyle>
          <a:p>
            <a:fld id="{2D0635B0-37D0-4423-9DCA-CAFE72479E95}" type="slidenum">
              <a:rPr lang="fr-CA" sz="1300"/>
              <a:pPr/>
              <a:t>3</a:t>
            </a:fld>
            <a:endParaRPr lang="fr-CA" sz="1300" dirty="0"/>
          </a:p>
        </p:txBody>
      </p:sp>
      <p:sp>
        <p:nvSpPr>
          <p:cNvPr id="46083" name="Rectangle 2"/>
          <p:cNvSpPr>
            <a:spLocks noGrp="1" noRot="1" noChangeAspect="1" noChangeArrowheads="1" noTextEdit="1"/>
          </p:cNvSpPr>
          <p:nvPr>
            <p:ph type="sldImg"/>
          </p:nvPr>
        </p:nvSpPr>
        <p:spPr>
          <a:xfrm>
            <a:off x="992188" y="768350"/>
            <a:ext cx="5114925" cy="3836988"/>
          </a:xfrm>
          <a:ln/>
        </p:spPr>
      </p:sp>
      <p:sp>
        <p:nvSpPr>
          <p:cNvPr id="46084" name="Rectangle 3"/>
          <p:cNvSpPr>
            <a:spLocks noGrp="1" noChangeArrowheads="1"/>
          </p:cNvSpPr>
          <p:nvPr>
            <p:ph type="body" idx="1"/>
          </p:nvPr>
        </p:nvSpPr>
        <p:spPr/>
        <p:txBody>
          <a:bodyPr/>
          <a:lstStyle/>
          <a:p>
            <a:pPr eaLnBrk="1" hangingPunct="1"/>
            <a:endParaRPr lang="fr-CA"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227C1C1-0233-4DDE-8B38-80D7C52D928D}" type="slidenum">
              <a:rPr lang="fr-CA" smtClean="0"/>
              <a:pPr/>
              <a:t>45</a:t>
            </a:fld>
            <a:endParaRPr lang="fr-CA" dirty="0"/>
          </a:p>
        </p:txBody>
      </p:sp>
    </p:spTree>
    <p:extLst>
      <p:ext uri="{BB962C8B-B14F-4D97-AF65-F5344CB8AC3E}">
        <p14:creationId xmlns:p14="http://schemas.microsoft.com/office/powerpoint/2010/main" val="40474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227C1C1-0233-4DDE-8B38-80D7C52D928D}" type="slidenum">
              <a:rPr lang="fr-CA" smtClean="0"/>
              <a:pPr/>
              <a:t>48</a:t>
            </a:fld>
            <a:endParaRPr lang="fr-CA" dirty="0"/>
          </a:p>
        </p:txBody>
      </p:sp>
    </p:spTree>
    <p:extLst>
      <p:ext uri="{BB962C8B-B14F-4D97-AF65-F5344CB8AC3E}">
        <p14:creationId xmlns:p14="http://schemas.microsoft.com/office/powerpoint/2010/main" val="1827569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US" dirty="0"/>
              <a:t>Voir document “Questions </a:t>
            </a:r>
            <a:r>
              <a:rPr lang="en-US" dirty="0" err="1"/>
              <a:t>récapitulatives</a:t>
            </a:r>
            <a:r>
              <a:rPr lang="en-US" dirty="0"/>
              <a:t>”.</a:t>
            </a:r>
            <a:endParaRPr lang="en-CA" dirty="0"/>
          </a:p>
        </p:txBody>
      </p:sp>
      <p:sp>
        <p:nvSpPr>
          <p:cNvPr id="4" name="Slide Number Placeholder 3"/>
          <p:cNvSpPr>
            <a:spLocks noGrp="1"/>
          </p:cNvSpPr>
          <p:nvPr>
            <p:ph type="sldNum" sz="quarter" idx="5"/>
          </p:nvPr>
        </p:nvSpPr>
        <p:spPr/>
        <p:txBody>
          <a:bodyPr/>
          <a:lstStyle/>
          <a:p>
            <a:fld id="{7227C1C1-0233-4DDE-8B38-80D7C52D928D}" type="slidenum">
              <a:rPr lang="fr-CA" smtClean="0"/>
              <a:pPr/>
              <a:t>49</a:t>
            </a:fld>
            <a:endParaRPr lang="fr-CA" dirty="0"/>
          </a:p>
        </p:txBody>
      </p:sp>
    </p:spTree>
    <p:extLst>
      <p:ext uri="{BB962C8B-B14F-4D97-AF65-F5344CB8AC3E}">
        <p14:creationId xmlns:p14="http://schemas.microsoft.com/office/powerpoint/2010/main" val="956220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defTabSz="990600">
              <a:defRPr sz="2400">
                <a:solidFill>
                  <a:schemeClr val="tx1"/>
                </a:solidFill>
                <a:latin typeface="Times New Roman" pitchFamily="18" charset="0"/>
              </a:defRPr>
            </a:lvl1pPr>
            <a:lvl2pPr marL="804863" indent="-309563" defTabSz="990600">
              <a:defRPr sz="2400">
                <a:solidFill>
                  <a:schemeClr val="tx1"/>
                </a:solidFill>
                <a:latin typeface="Times New Roman" pitchFamily="18" charset="0"/>
              </a:defRPr>
            </a:lvl2pPr>
            <a:lvl3pPr marL="1238250" indent="-247650" defTabSz="990600">
              <a:defRPr sz="2400">
                <a:solidFill>
                  <a:schemeClr val="tx1"/>
                </a:solidFill>
                <a:latin typeface="Times New Roman" pitchFamily="18" charset="0"/>
              </a:defRPr>
            </a:lvl3pPr>
            <a:lvl4pPr marL="1733550" indent="-247650" defTabSz="990600">
              <a:defRPr sz="2400">
                <a:solidFill>
                  <a:schemeClr val="tx1"/>
                </a:solidFill>
                <a:latin typeface="Times New Roman" pitchFamily="18" charset="0"/>
              </a:defRPr>
            </a:lvl4pPr>
            <a:lvl5pPr marL="2228850" indent="-247650" defTabSz="990600">
              <a:defRPr sz="2400">
                <a:solidFill>
                  <a:schemeClr val="tx1"/>
                </a:solidFill>
                <a:latin typeface="Times New Roman" pitchFamily="18" charset="0"/>
              </a:defRPr>
            </a:lvl5pPr>
            <a:lvl6pPr marL="2686050" indent="-247650" defTabSz="990600" eaLnBrk="0" fontAlgn="base" hangingPunct="0">
              <a:spcBef>
                <a:spcPct val="0"/>
              </a:spcBef>
              <a:spcAft>
                <a:spcPct val="0"/>
              </a:spcAft>
              <a:defRPr sz="2400">
                <a:solidFill>
                  <a:schemeClr val="tx1"/>
                </a:solidFill>
                <a:latin typeface="Times New Roman" pitchFamily="18" charset="0"/>
              </a:defRPr>
            </a:lvl6pPr>
            <a:lvl7pPr marL="3143250" indent="-247650" defTabSz="990600" eaLnBrk="0" fontAlgn="base" hangingPunct="0">
              <a:spcBef>
                <a:spcPct val="0"/>
              </a:spcBef>
              <a:spcAft>
                <a:spcPct val="0"/>
              </a:spcAft>
              <a:defRPr sz="2400">
                <a:solidFill>
                  <a:schemeClr val="tx1"/>
                </a:solidFill>
                <a:latin typeface="Times New Roman" pitchFamily="18" charset="0"/>
              </a:defRPr>
            </a:lvl7pPr>
            <a:lvl8pPr marL="3600450" indent="-247650" defTabSz="990600" eaLnBrk="0" fontAlgn="base" hangingPunct="0">
              <a:spcBef>
                <a:spcPct val="0"/>
              </a:spcBef>
              <a:spcAft>
                <a:spcPct val="0"/>
              </a:spcAft>
              <a:defRPr sz="2400">
                <a:solidFill>
                  <a:schemeClr val="tx1"/>
                </a:solidFill>
                <a:latin typeface="Times New Roman" pitchFamily="18" charset="0"/>
              </a:defRPr>
            </a:lvl8pPr>
            <a:lvl9pPr marL="4057650" indent="-247650" defTabSz="990600" eaLnBrk="0" fontAlgn="base" hangingPunct="0">
              <a:spcBef>
                <a:spcPct val="0"/>
              </a:spcBef>
              <a:spcAft>
                <a:spcPct val="0"/>
              </a:spcAft>
              <a:defRPr sz="2400">
                <a:solidFill>
                  <a:schemeClr val="tx1"/>
                </a:solidFill>
                <a:latin typeface="Times New Roman" pitchFamily="18" charset="0"/>
              </a:defRPr>
            </a:lvl9pPr>
          </a:lstStyle>
          <a:p>
            <a:fld id="{374D9425-4B8E-4CC1-AC1D-60D8628418AD}" type="slidenum">
              <a:rPr lang="fr-CA" sz="1300"/>
              <a:pPr/>
              <a:t>4</a:t>
            </a:fld>
            <a:endParaRPr lang="fr-CA" sz="1300" dirty="0"/>
          </a:p>
        </p:txBody>
      </p:sp>
      <p:sp>
        <p:nvSpPr>
          <p:cNvPr id="47107" name="Rectangle 2"/>
          <p:cNvSpPr>
            <a:spLocks noGrp="1" noRot="1" noChangeAspect="1" noChangeArrowheads="1" noTextEdit="1"/>
          </p:cNvSpPr>
          <p:nvPr>
            <p:ph type="sldImg"/>
          </p:nvPr>
        </p:nvSpPr>
        <p:spPr>
          <a:xfrm>
            <a:off x="992188" y="768350"/>
            <a:ext cx="5114925" cy="3836988"/>
          </a:xfrm>
          <a:ln/>
        </p:spPr>
      </p:sp>
      <p:sp>
        <p:nvSpPr>
          <p:cNvPr id="47108" name="Rectangle 3"/>
          <p:cNvSpPr>
            <a:spLocks noGrp="1" noChangeArrowheads="1"/>
          </p:cNvSpPr>
          <p:nvPr>
            <p:ph type="body" idx="1"/>
          </p:nvPr>
        </p:nvSpPr>
        <p:spPr/>
        <p:txBody>
          <a:bodyPr/>
          <a:lstStyle/>
          <a:p>
            <a:pPr eaLnBrk="1" hangingPunct="1"/>
            <a:endParaRPr lang="fr-CA"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defTabSz="990600">
              <a:defRPr sz="2400">
                <a:solidFill>
                  <a:schemeClr val="tx1"/>
                </a:solidFill>
                <a:latin typeface="Times New Roman" pitchFamily="18" charset="0"/>
              </a:defRPr>
            </a:lvl1pPr>
            <a:lvl2pPr marL="804863" indent="-309563" defTabSz="990600">
              <a:defRPr sz="2400">
                <a:solidFill>
                  <a:schemeClr val="tx1"/>
                </a:solidFill>
                <a:latin typeface="Times New Roman" pitchFamily="18" charset="0"/>
              </a:defRPr>
            </a:lvl2pPr>
            <a:lvl3pPr marL="1238250" indent="-247650" defTabSz="990600">
              <a:defRPr sz="2400">
                <a:solidFill>
                  <a:schemeClr val="tx1"/>
                </a:solidFill>
                <a:latin typeface="Times New Roman" pitchFamily="18" charset="0"/>
              </a:defRPr>
            </a:lvl3pPr>
            <a:lvl4pPr marL="1733550" indent="-247650" defTabSz="990600">
              <a:defRPr sz="2400">
                <a:solidFill>
                  <a:schemeClr val="tx1"/>
                </a:solidFill>
                <a:latin typeface="Times New Roman" pitchFamily="18" charset="0"/>
              </a:defRPr>
            </a:lvl4pPr>
            <a:lvl5pPr marL="2228850" indent="-247650" defTabSz="990600">
              <a:defRPr sz="2400">
                <a:solidFill>
                  <a:schemeClr val="tx1"/>
                </a:solidFill>
                <a:latin typeface="Times New Roman" pitchFamily="18" charset="0"/>
              </a:defRPr>
            </a:lvl5pPr>
            <a:lvl6pPr marL="2686050" indent="-247650" defTabSz="990600" eaLnBrk="0" fontAlgn="base" hangingPunct="0">
              <a:spcBef>
                <a:spcPct val="0"/>
              </a:spcBef>
              <a:spcAft>
                <a:spcPct val="0"/>
              </a:spcAft>
              <a:defRPr sz="2400">
                <a:solidFill>
                  <a:schemeClr val="tx1"/>
                </a:solidFill>
                <a:latin typeface="Times New Roman" pitchFamily="18" charset="0"/>
              </a:defRPr>
            </a:lvl6pPr>
            <a:lvl7pPr marL="3143250" indent="-247650" defTabSz="990600" eaLnBrk="0" fontAlgn="base" hangingPunct="0">
              <a:spcBef>
                <a:spcPct val="0"/>
              </a:spcBef>
              <a:spcAft>
                <a:spcPct val="0"/>
              </a:spcAft>
              <a:defRPr sz="2400">
                <a:solidFill>
                  <a:schemeClr val="tx1"/>
                </a:solidFill>
                <a:latin typeface="Times New Roman" pitchFamily="18" charset="0"/>
              </a:defRPr>
            </a:lvl7pPr>
            <a:lvl8pPr marL="3600450" indent="-247650" defTabSz="990600" eaLnBrk="0" fontAlgn="base" hangingPunct="0">
              <a:spcBef>
                <a:spcPct val="0"/>
              </a:spcBef>
              <a:spcAft>
                <a:spcPct val="0"/>
              </a:spcAft>
              <a:defRPr sz="2400">
                <a:solidFill>
                  <a:schemeClr val="tx1"/>
                </a:solidFill>
                <a:latin typeface="Times New Roman" pitchFamily="18" charset="0"/>
              </a:defRPr>
            </a:lvl8pPr>
            <a:lvl9pPr marL="4057650" indent="-247650" defTabSz="990600" eaLnBrk="0" fontAlgn="base" hangingPunct="0">
              <a:spcBef>
                <a:spcPct val="0"/>
              </a:spcBef>
              <a:spcAft>
                <a:spcPct val="0"/>
              </a:spcAft>
              <a:defRPr sz="2400">
                <a:solidFill>
                  <a:schemeClr val="tx1"/>
                </a:solidFill>
                <a:latin typeface="Times New Roman" pitchFamily="18" charset="0"/>
              </a:defRPr>
            </a:lvl9pPr>
          </a:lstStyle>
          <a:p>
            <a:fld id="{E6EF7101-DA3E-4940-AE16-C651D9D6E3BF}" type="slidenum">
              <a:rPr lang="fr-CA" sz="1300"/>
              <a:pPr/>
              <a:t>5</a:t>
            </a:fld>
            <a:endParaRPr lang="fr-CA" sz="1300" dirty="0"/>
          </a:p>
        </p:txBody>
      </p:sp>
      <p:sp>
        <p:nvSpPr>
          <p:cNvPr id="48131" name="Rectangle 2"/>
          <p:cNvSpPr>
            <a:spLocks noGrp="1" noRot="1" noChangeAspect="1" noChangeArrowheads="1" noTextEdit="1"/>
          </p:cNvSpPr>
          <p:nvPr>
            <p:ph type="sldImg"/>
          </p:nvPr>
        </p:nvSpPr>
        <p:spPr>
          <a:xfrm>
            <a:off x="992188" y="768350"/>
            <a:ext cx="5114925" cy="3836988"/>
          </a:xfrm>
          <a:ln/>
        </p:spPr>
      </p:sp>
      <p:sp>
        <p:nvSpPr>
          <p:cNvPr id="48132" name="Rectangle 3"/>
          <p:cNvSpPr>
            <a:spLocks noGrp="1" noChangeArrowheads="1"/>
          </p:cNvSpPr>
          <p:nvPr>
            <p:ph type="body" idx="1"/>
          </p:nvPr>
        </p:nvSpPr>
        <p:spPr/>
        <p:txBody>
          <a:bodyPr/>
          <a:lstStyle/>
          <a:p>
            <a:pPr eaLnBrk="1" hangingPunct="1"/>
            <a:endParaRPr lang="fr-CA"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defTabSz="990600">
              <a:defRPr sz="2400">
                <a:solidFill>
                  <a:schemeClr val="tx1"/>
                </a:solidFill>
                <a:latin typeface="Times New Roman" pitchFamily="18" charset="0"/>
              </a:defRPr>
            </a:lvl1pPr>
            <a:lvl2pPr marL="804863" indent="-309563" defTabSz="990600">
              <a:defRPr sz="2400">
                <a:solidFill>
                  <a:schemeClr val="tx1"/>
                </a:solidFill>
                <a:latin typeface="Times New Roman" pitchFamily="18" charset="0"/>
              </a:defRPr>
            </a:lvl2pPr>
            <a:lvl3pPr marL="1238250" indent="-247650" defTabSz="990600">
              <a:defRPr sz="2400">
                <a:solidFill>
                  <a:schemeClr val="tx1"/>
                </a:solidFill>
                <a:latin typeface="Times New Roman" pitchFamily="18" charset="0"/>
              </a:defRPr>
            </a:lvl3pPr>
            <a:lvl4pPr marL="1733550" indent="-247650" defTabSz="990600">
              <a:defRPr sz="2400">
                <a:solidFill>
                  <a:schemeClr val="tx1"/>
                </a:solidFill>
                <a:latin typeface="Times New Roman" pitchFamily="18" charset="0"/>
              </a:defRPr>
            </a:lvl4pPr>
            <a:lvl5pPr marL="2228850" indent="-247650" defTabSz="990600">
              <a:defRPr sz="2400">
                <a:solidFill>
                  <a:schemeClr val="tx1"/>
                </a:solidFill>
                <a:latin typeface="Times New Roman" pitchFamily="18" charset="0"/>
              </a:defRPr>
            </a:lvl5pPr>
            <a:lvl6pPr marL="2686050" indent="-247650" defTabSz="990600" eaLnBrk="0" fontAlgn="base" hangingPunct="0">
              <a:spcBef>
                <a:spcPct val="0"/>
              </a:spcBef>
              <a:spcAft>
                <a:spcPct val="0"/>
              </a:spcAft>
              <a:defRPr sz="2400">
                <a:solidFill>
                  <a:schemeClr val="tx1"/>
                </a:solidFill>
                <a:latin typeface="Times New Roman" pitchFamily="18" charset="0"/>
              </a:defRPr>
            </a:lvl6pPr>
            <a:lvl7pPr marL="3143250" indent="-247650" defTabSz="990600" eaLnBrk="0" fontAlgn="base" hangingPunct="0">
              <a:spcBef>
                <a:spcPct val="0"/>
              </a:spcBef>
              <a:spcAft>
                <a:spcPct val="0"/>
              </a:spcAft>
              <a:defRPr sz="2400">
                <a:solidFill>
                  <a:schemeClr val="tx1"/>
                </a:solidFill>
                <a:latin typeface="Times New Roman" pitchFamily="18" charset="0"/>
              </a:defRPr>
            </a:lvl7pPr>
            <a:lvl8pPr marL="3600450" indent="-247650" defTabSz="990600" eaLnBrk="0" fontAlgn="base" hangingPunct="0">
              <a:spcBef>
                <a:spcPct val="0"/>
              </a:spcBef>
              <a:spcAft>
                <a:spcPct val="0"/>
              </a:spcAft>
              <a:defRPr sz="2400">
                <a:solidFill>
                  <a:schemeClr val="tx1"/>
                </a:solidFill>
                <a:latin typeface="Times New Roman" pitchFamily="18" charset="0"/>
              </a:defRPr>
            </a:lvl8pPr>
            <a:lvl9pPr marL="4057650" indent="-247650" defTabSz="990600" eaLnBrk="0" fontAlgn="base" hangingPunct="0">
              <a:spcBef>
                <a:spcPct val="0"/>
              </a:spcBef>
              <a:spcAft>
                <a:spcPct val="0"/>
              </a:spcAft>
              <a:defRPr sz="2400">
                <a:solidFill>
                  <a:schemeClr val="tx1"/>
                </a:solidFill>
                <a:latin typeface="Times New Roman" pitchFamily="18" charset="0"/>
              </a:defRPr>
            </a:lvl9pPr>
          </a:lstStyle>
          <a:p>
            <a:fld id="{79B5DB59-2C6D-4247-9342-B1CBB3BA75EB}" type="slidenum">
              <a:rPr lang="fr-CA" sz="1300"/>
              <a:pPr/>
              <a:t>6</a:t>
            </a:fld>
            <a:endParaRPr lang="fr-CA" sz="1300" dirty="0"/>
          </a:p>
        </p:txBody>
      </p:sp>
      <p:sp>
        <p:nvSpPr>
          <p:cNvPr id="49155" name="Rectangle 2"/>
          <p:cNvSpPr>
            <a:spLocks noGrp="1" noRot="1" noChangeAspect="1" noChangeArrowheads="1" noTextEdit="1"/>
          </p:cNvSpPr>
          <p:nvPr>
            <p:ph type="sldImg"/>
          </p:nvPr>
        </p:nvSpPr>
        <p:spPr>
          <a:xfrm>
            <a:off x="992188" y="768350"/>
            <a:ext cx="5114925" cy="3836988"/>
          </a:xfrm>
          <a:ln/>
        </p:spPr>
      </p:sp>
      <p:sp>
        <p:nvSpPr>
          <p:cNvPr id="49156" name="Rectangle 3"/>
          <p:cNvSpPr>
            <a:spLocks noGrp="1" noChangeArrowheads="1"/>
          </p:cNvSpPr>
          <p:nvPr>
            <p:ph type="body" idx="1"/>
          </p:nvPr>
        </p:nvSpPr>
        <p:spPr/>
        <p:txBody>
          <a:bodyPr/>
          <a:lstStyle/>
          <a:p>
            <a:pPr eaLnBrk="1" hangingPunct="1"/>
            <a:endParaRPr lang="fr-CA"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defTabSz="990600">
              <a:defRPr sz="2400">
                <a:solidFill>
                  <a:schemeClr val="tx1"/>
                </a:solidFill>
                <a:latin typeface="Times New Roman" pitchFamily="18" charset="0"/>
              </a:defRPr>
            </a:lvl1pPr>
            <a:lvl2pPr marL="804863" indent="-309563" defTabSz="990600">
              <a:defRPr sz="2400">
                <a:solidFill>
                  <a:schemeClr val="tx1"/>
                </a:solidFill>
                <a:latin typeface="Times New Roman" pitchFamily="18" charset="0"/>
              </a:defRPr>
            </a:lvl2pPr>
            <a:lvl3pPr marL="1238250" indent="-247650" defTabSz="990600">
              <a:defRPr sz="2400">
                <a:solidFill>
                  <a:schemeClr val="tx1"/>
                </a:solidFill>
                <a:latin typeface="Times New Roman" pitchFamily="18" charset="0"/>
              </a:defRPr>
            </a:lvl3pPr>
            <a:lvl4pPr marL="1733550" indent="-247650" defTabSz="990600">
              <a:defRPr sz="2400">
                <a:solidFill>
                  <a:schemeClr val="tx1"/>
                </a:solidFill>
                <a:latin typeface="Times New Roman" pitchFamily="18" charset="0"/>
              </a:defRPr>
            </a:lvl4pPr>
            <a:lvl5pPr marL="2228850" indent="-247650" defTabSz="990600">
              <a:defRPr sz="2400">
                <a:solidFill>
                  <a:schemeClr val="tx1"/>
                </a:solidFill>
                <a:latin typeface="Times New Roman" pitchFamily="18" charset="0"/>
              </a:defRPr>
            </a:lvl5pPr>
            <a:lvl6pPr marL="2686050" indent="-247650" defTabSz="990600" eaLnBrk="0" fontAlgn="base" hangingPunct="0">
              <a:spcBef>
                <a:spcPct val="0"/>
              </a:spcBef>
              <a:spcAft>
                <a:spcPct val="0"/>
              </a:spcAft>
              <a:defRPr sz="2400">
                <a:solidFill>
                  <a:schemeClr val="tx1"/>
                </a:solidFill>
                <a:latin typeface="Times New Roman" pitchFamily="18" charset="0"/>
              </a:defRPr>
            </a:lvl6pPr>
            <a:lvl7pPr marL="3143250" indent="-247650" defTabSz="990600" eaLnBrk="0" fontAlgn="base" hangingPunct="0">
              <a:spcBef>
                <a:spcPct val="0"/>
              </a:spcBef>
              <a:spcAft>
                <a:spcPct val="0"/>
              </a:spcAft>
              <a:defRPr sz="2400">
                <a:solidFill>
                  <a:schemeClr val="tx1"/>
                </a:solidFill>
                <a:latin typeface="Times New Roman" pitchFamily="18" charset="0"/>
              </a:defRPr>
            </a:lvl7pPr>
            <a:lvl8pPr marL="3600450" indent="-247650" defTabSz="990600" eaLnBrk="0" fontAlgn="base" hangingPunct="0">
              <a:spcBef>
                <a:spcPct val="0"/>
              </a:spcBef>
              <a:spcAft>
                <a:spcPct val="0"/>
              </a:spcAft>
              <a:defRPr sz="2400">
                <a:solidFill>
                  <a:schemeClr val="tx1"/>
                </a:solidFill>
                <a:latin typeface="Times New Roman" pitchFamily="18" charset="0"/>
              </a:defRPr>
            </a:lvl8pPr>
            <a:lvl9pPr marL="4057650" indent="-247650" defTabSz="990600" eaLnBrk="0" fontAlgn="base" hangingPunct="0">
              <a:spcBef>
                <a:spcPct val="0"/>
              </a:spcBef>
              <a:spcAft>
                <a:spcPct val="0"/>
              </a:spcAft>
              <a:defRPr sz="2400">
                <a:solidFill>
                  <a:schemeClr val="tx1"/>
                </a:solidFill>
                <a:latin typeface="Times New Roman" pitchFamily="18" charset="0"/>
              </a:defRPr>
            </a:lvl9pPr>
          </a:lstStyle>
          <a:p>
            <a:fld id="{3C605AFA-2BDD-4C97-B4A7-2EFCB19F6640}" type="slidenum">
              <a:rPr lang="fr-CA" sz="1300"/>
              <a:pPr/>
              <a:t>7</a:t>
            </a:fld>
            <a:endParaRPr lang="fr-CA" sz="1300" dirty="0"/>
          </a:p>
        </p:txBody>
      </p:sp>
      <p:sp>
        <p:nvSpPr>
          <p:cNvPr id="50179" name="Rectangle 2"/>
          <p:cNvSpPr>
            <a:spLocks noGrp="1" noRot="1" noChangeAspect="1" noChangeArrowheads="1" noTextEdit="1"/>
          </p:cNvSpPr>
          <p:nvPr>
            <p:ph type="sldImg"/>
          </p:nvPr>
        </p:nvSpPr>
        <p:spPr>
          <a:xfrm>
            <a:off x="992188" y="768350"/>
            <a:ext cx="5114925" cy="3836988"/>
          </a:xfrm>
          <a:ln/>
        </p:spPr>
      </p:sp>
      <p:sp>
        <p:nvSpPr>
          <p:cNvPr id="50180" name="Rectangle 3"/>
          <p:cNvSpPr>
            <a:spLocks noGrp="1" noChangeArrowheads="1"/>
          </p:cNvSpPr>
          <p:nvPr>
            <p:ph type="body" idx="1"/>
          </p:nvPr>
        </p:nvSpPr>
        <p:spPr/>
        <p:txBody>
          <a:bodyPr/>
          <a:lstStyle/>
          <a:p>
            <a:pPr eaLnBrk="1" hangingPunct="1"/>
            <a:endParaRPr lang="fr-CA"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90600">
              <a:defRPr sz="2400">
                <a:solidFill>
                  <a:schemeClr val="tx1"/>
                </a:solidFill>
                <a:latin typeface="Times New Roman" pitchFamily="18" charset="0"/>
              </a:defRPr>
            </a:lvl1pPr>
            <a:lvl2pPr marL="804863" indent="-309563" defTabSz="990600">
              <a:defRPr sz="2400">
                <a:solidFill>
                  <a:schemeClr val="tx1"/>
                </a:solidFill>
                <a:latin typeface="Times New Roman" pitchFamily="18" charset="0"/>
              </a:defRPr>
            </a:lvl2pPr>
            <a:lvl3pPr marL="1238250" indent="-247650" defTabSz="990600">
              <a:defRPr sz="2400">
                <a:solidFill>
                  <a:schemeClr val="tx1"/>
                </a:solidFill>
                <a:latin typeface="Times New Roman" pitchFamily="18" charset="0"/>
              </a:defRPr>
            </a:lvl3pPr>
            <a:lvl4pPr marL="1733550" indent="-247650" defTabSz="990600">
              <a:defRPr sz="2400">
                <a:solidFill>
                  <a:schemeClr val="tx1"/>
                </a:solidFill>
                <a:latin typeface="Times New Roman" pitchFamily="18" charset="0"/>
              </a:defRPr>
            </a:lvl4pPr>
            <a:lvl5pPr marL="2228850" indent="-247650" defTabSz="990600">
              <a:defRPr sz="2400">
                <a:solidFill>
                  <a:schemeClr val="tx1"/>
                </a:solidFill>
                <a:latin typeface="Times New Roman" pitchFamily="18" charset="0"/>
              </a:defRPr>
            </a:lvl5pPr>
            <a:lvl6pPr marL="2686050" indent="-247650" defTabSz="990600" eaLnBrk="0" fontAlgn="base" hangingPunct="0">
              <a:spcBef>
                <a:spcPct val="0"/>
              </a:spcBef>
              <a:spcAft>
                <a:spcPct val="0"/>
              </a:spcAft>
              <a:defRPr sz="2400">
                <a:solidFill>
                  <a:schemeClr val="tx1"/>
                </a:solidFill>
                <a:latin typeface="Times New Roman" pitchFamily="18" charset="0"/>
              </a:defRPr>
            </a:lvl6pPr>
            <a:lvl7pPr marL="3143250" indent="-247650" defTabSz="990600" eaLnBrk="0" fontAlgn="base" hangingPunct="0">
              <a:spcBef>
                <a:spcPct val="0"/>
              </a:spcBef>
              <a:spcAft>
                <a:spcPct val="0"/>
              </a:spcAft>
              <a:defRPr sz="2400">
                <a:solidFill>
                  <a:schemeClr val="tx1"/>
                </a:solidFill>
                <a:latin typeface="Times New Roman" pitchFamily="18" charset="0"/>
              </a:defRPr>
            </a:lvl7pPr>
            <a:lvl8pPr marL="3600450" indent="-247650" defTabSz="990600" eaLnBrk="0" fontAlgn="base" hangingPunct="0">
              <a:spcBef>
                <a:spcPct val="0"/>
              </a:spcBef>
              <a:spcAft>
                <a:spcPct val="0"/>
              </a:spcAft>
              <a:defRPr sz="2400">
                <a:solidFill>
                  <a:schemeClr val="tx1"/>
                </a:solidFill>
                <a:latin typeface="Times New Roman" pitchFamily="18" charset="0"/>
              </a:defRPr>
            </a:lvl8pPr>
            <a:lvl9pPr marL="4057650" indent="-247650" defTabSz="990600" eaLnBrk="0" fontAlgn="base" hangingPunct="0">
              <a:spcBef>
                <a:spcPct val="0"/>
              </a:spcBef>
              <a:spcAft>
                <a:spcPct val="0"/>
              </a:spcAft>
              <a:defRPr sz="2400">
                <a:solidFill>
                  <a:schemeClr val="tx1"/>
                </a:solidFill>
                <a:latin typeface="Times New Roman" pitchFamily="18" charset="0"/>
              </a:defRPr>
            </a:lvl9pPr>
          </a:lstStyle>
          <a:p>
            <a:fld id="{5CB4A2F7-7B3C-4E6B-9793-A18B21DD4BA3}" type="slidenum">
              <a:rPr lang="fr-CA" sz="1300"/>
              <a:pPr/>
              <a:t>8</a:t>
            </a:fld>
            <a:endParaRPr lang="fr-CA" sz="1300" dirty="0"/>
          </a:p>
        </p:txBody>
      </p:sp>
      <p:sp>
        <p:nvSpPr>
          <p:cNvPr id="51203" name="Rectangle 2"/>
          <p:cNvSpPr>
            <a:spLocks noGrp="1" noRot="1" noChangeAspect="1" noChangeArrowheads="1" noTextEdit="1"/>
          </p:cNvSpPr>
          <p:nvPr>
            <p:ph type="sldImg"/>
          </p:nvPr>
        </p:nvSpPr>
        <p:spPr>
          <a:xfrm>
            <a:off x="992188" y="768350"/>
            <a:ext cx="5114925" cy="3836988"/>
          </a:xfrm>
          <a:ln/>
        </p:spPr>
      </p:sp>
      <p:sp>
        <p:nvSpPr>
          <p:cNvPr id="51204" name="Rectangle 3"/>
          <p:cNvSpPr>
            <a:spLocks noGrp="1" noChangeArrowheads="1"/>
          </p:cNvSpPr>
          <p:nvPr>
            <p:ph type="body" idx="1"/>
          </p:nvPr>
        </p:nvSpPr>
        <p:spPr/>
        <p:txBody>
          <a:bodyPr/>
          <a:lstStyle/>
          <a:p>
            <a:pPr eaLnBrk="1" hangingPunct="1"/>
            <a:endParaRPr lang="fr-CA"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lvl1pPr defTabSz="990600">
              <a:defRPr sz="2400">
                <a:solidFill>
                  <a:schemeClr val="tx1"/>
                </a:solidFill>
                <a:latin typeface="Times New Roman" pitchFamily="18" charset="0"/>
              </a:defRPr>
            </a:lvl1pPr>
            <a:lvl2pPr marL="804863" indent="-309563" defTabSz="990600">
              <a:defRPr sz="2400">
                <a:solidFill>
                  <a:schemeClr val="tx1"/>
                </a:solidFill>
                <a:latin typeface="Times New Roman" pitchFamily="18" charset="0"/>
              </a:defRPr>
            </a:lvl2pPr>
            <a:lvl3pPr marL="1238250" indent="-247650" defTabSz="990600">
              <a:defRPr sz="2400">
                <a:solidFill>
                  <a:schemeClr val="tx1"/>
                </a:solidFill>
                <a:latin typeface="Times New Roman" pitchFamily="18" charset="0"/>
              </a:defRPr>
            </a:lvl3pPr>
            <a:lvl4pPr marL="1733550" indent="-247650" defTabSz="990600">
              <a:defRPr sz="2400">
                <a:solidFill>
                  <a:schemeClr val="tx1"/>
                </a:solidFill>
                <a:latin typeface="Times New Roman" pitchFamily="18" charset="0"/>
              </a:defRPr>
            </a:lvl4pPr>
            <a:lvl5pPr marL="2228850" indent="-247650" defTabSz="990600">
              <a:defRPr sz="2400">
                <a:solidFill>
                  <a:schemeClr val="tx1"/>
                </a:solidFill>
                <a:latin typeface="Times New Roman" pitchFamily="18" charset="0"/>
              </a:defRPr>
            </a:lvl5pPr>
            <a:lvl6pPr marL="2686050" indent="-247650" defTabSz="990600" eaLnBrk="0" fontAlgn="base" hangingPunct="0">
              <a:spcBef>
                <a:spcPct val="0"/>
              </a:spcBef>
              <a:spcAft>
                <a:spcPct val="0"/>
              </a:spcAft>
              <a:defRPr sz="2400">
                <a:solidFill>
                  <a:schemeClr val="tx1"/>
                </a:solidFill>
                <a:latin typeface="Times New Roman" pitchFamily="18" charset="0"/>
              </a:defRPr>
            </a:lvl6pPr>
            <a:lvl7pPr marL="3143250" indent="-247650" defTabSz="990600" eaLnBrk="0" fontAlgn="base" hangingPunct="0">
              <a:spcBef>
                <a:spcPct val="0"/>
              </a:spcBef>
              <a:spcAft>
                <a:spcPct val="0"/>
              </a:spcAft>
              <a:defRPr sz="2400">
                <a:solidFill>
                  <a:schemeClr val="tx1"/>
                </a:solidFill>
                <a:latin typeface="Times New Roman" pitchFamily="18" charset="0"/>
              </a:defRPr>
            </a:lvl7pPr>
            <a:lvl8pPr marL="3600450" indent="-247650" defTabSz="990600" eaLnBrk="0" fontAlgn="base" hangingPunct="0">
              <a:spcBef>
                <a:spcPct val="0"/>
              </a:spcBef>
              <a:spcAft>
                <a:spcPct val="0"/>
              </a:spcAft>
              <a:defRPr sz="2400">
                <a:solidFill>
                  <a:schemeClr val="tx1"/>
                </a:solidFill>
                <a:latin typeface="Times New Roman" pitchFamily="18" charset="0"/>
              </a:defRPr>
            </a:lvl8pPr>
            <a:lvl9pPr marL="4057650" indent="-247650" defTabSz="990600" eaLnBrk="0" fontAlgn="base" hangingPunct="0">
              <a:spcBef>
                <a:spcPct val="0"/>
              </a:spcBef>
              <a:spcAft>
                <a:spcPct val="0"/>
              </a:spcAft>
              <a:defRPr sz="2400">
                <a:solidFill>
                  <a:schemeClr val="tx1"/>
                </a:solidFill>
                <a:latin typeface="Times New Roman" pitchFamily="18" charset="0"/>
              </a:defRPr>
            </a:lvl9pPr>
          </a:lstStyle>
          <a:p>
            <a:fld id="{F6CEA8AB-F6FE-4F9A-8856-730F180539BF}" type="slidenum">
              <a:rPr lang="fr-CA" sz="1300"/>
              <a:pPr/>
              <a:t>9</a:t>
            </a:fld>
            <a:endParaRPr lang="fr-CA" sz="1300" dirty="0"/>
          </a:p>
        </p:txBody>
      </p:sp>
      <p:sp>
        <p:nvSpPr>
          <p:cNvPr id="52227" name="Rectangle 2"/>
          <p:cNvSpPr>
            <a:spLocks noGrp="1" noRot="1" noChangeAspect="1" noChangeArrowheads="1" noTextEdit="1"/>
          </p:cNvSpPr>
          <p:nvPr>
            <p:ph type="sldImg"/>
          </p:nvPr>
        </p:nvSpPr>
        <p:spPr>
          <a:xfrm>
            <a:off x="992188" y="768350"/>
            <a:ext cx="5114925" cy="3836988"/>
          </a:xfrm>
          <a:ln/>
        </p:spPr>
      </p:sp>
      <p:sp>
        <p:nvSpPr>
          <p:cNvPr id="52228" name="Rectangle 3"/>
          <p:cNvSpPr>
            <a:spLocks noGrp="1" noChangeArrowheads="1"/>
          </p:cNvSpPr>
          <p:nvPr>
            <p:ph type="body" idx="1"/>
          </p:nvPr>
        </p:nvSpPr>
        <p:spPr/>
        <p:txBody>
          <a:bodyPr/>
          <a:lstStyle/>
          <a:p>
            <a:pPr eaLnBrk="1" hangingPunct="1"/>
            <a:endParaRPr lang="fr-CA"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304800" y="261938"/>
            <a:ext cx="8610600" cy="609600"/>
          </a:xfrm>
          <a:prstGeom prst="rect">
            <a:avLst/>
          </a:prstGeom>
        </p:spPr>
        <p:txBody>
          <a:bodyPr/>
          <a:lstStyle/>
          <a:p>
            <a:r>
              <a:rPr lang="fr-FR"/>
              <a:t>Modifiez le style du titre</a:t>
            </a:r>
            <a:endParaRPr lang="fr-CA"/>
          </a:p>
        </p:txBody>
      </p:sp>
      <p:sp>
        <p:nvSpPr>
          <p:cNvPr id="3" name="Espace réservé du contenu 2"/>
          <p:cNvSpPr>
            <a:spLocks noGrp="1"/>
          </p:cNvSpPr>
          <p:nvPr>
            <p:ph idx="1"/>
          </p:nvPr>
        </p:nvSpPr>
        <p:spPr>
          <a:xfrm>
            <a:off x="298450" y="977900"/>
            <a:ext cx="8270875" cy="5056188"/>
          </a:xfrm>
          <a:prstGeom prst="rect">
            <a:avLst/>
          </a:prstGeo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2747632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304800" y="261938"/>
            <a:ext cx="8610600" cy="609600"/>
          </a:xfrm>
          <a:prstGeom prst="rect">
            <a:avLst/>
          </a:prstGeom>
        </p:spPr>
        <p:txBody>
          <a:bodyPr/>
          <a:lstStyle/>
          <a:p>
            <a:r>
              <a:rPr lang="fr-FR"/>
              <a:t>Modifiez le style du titre</a:t>
            </a:r>
            <a:endParaRPr lang="fr-CA"/>
          </a:p>
        </p:txBody>
      </p:sp>
      <p:sp>
        <p:nvSpPr>
          <p:cNvPr id="3" name="Espace réservé du contenu 2"/>
          <p:cNvSpPr>
            <a:spLocks noGrp="1"/>
          </p:cNvSpPr>
          <p:nvPr>
            <p:ph sz="half" idx="1"/>
          </p:nvPr>
        </p:nvSpPr>
        <p:spPr>
          <a:xfrm>
            <a:off x="298450" y="977900"/>
            <a:ext cx="4059238" cy="505618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contenu 3"/>
          <p:cNvSpPr>
            <a:spLocks noGrp="1"/>
          </p:cNvSpPr>
          <p:nvPr>
            <p:ph sz="half" idx="2"/>
          </p:nvPr>
        </p:nvSpPr>
        <p:spPr>
          <a:xfrm>
            <a:off x="4510088" y="977900"/>
            <a:ext cx="4059237" cy="505618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1315810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304800" y="261938"/>
            <a:ext cx="8610600" cy="609600"/>
          </a:xfrm>
          <a:prstGeom prst="rect">
            <a:avLst/>
          </a:prstGeom>
        </p:spPr>
        <p:txBody>
          <a:bodyPr/>
          <a:lstStyle/>
          <a:p>
            <a:r>
              <a:rPr lang="fr-FR"/>
              <a:t>Modifiez le style du titre</a:t>
            </a:r>
            <a:endParaRPr lang="fr-CA"/>
          </a:p>
        </p:txBody>
      </p:sp>
    </p:spTree>
    <p:extLst>
      <p:ext uri="{BB962C8B-B14F-4D97-AF65-F5344CB8AC3E}">
        <p14:creationId xmlns:p14="http://schemas.microsoft.com/office/powerpoint/2010/main" val="2521610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884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reserve="1">
  <p:cSld name="Titre. Text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304800" y="261938"/>
            <a:ext cx="8610600" cy="609600"/>
          </a:xfrm>
          <a:prstGeom prst="rect">
            <a:avLst/>
          </a:prstGeom>
        </p:spPr>
        <p:txBody>
          <a:bodyPr/>
          <a:lstStyle/>
          <a:p>
            <a:r>
              <a:rPr lang="fr-FR"/>
              <a:t>Modifiez le style du titre</a:t>
            </a:r>
            <a:endParaRPr lang="fr-CA"/>
          </a:p>
        </p:txBody>
      </p:sp>
      <p:sp>
        <p:nvSpPr>
          <p:cNvPr id="3" name="Espace réservé du texte 2"/>
          <p:cNvSpPr>
            <a:spLocks noGrp="1"/>
          </p:cNvSpPr>
          <p:nvPr>
            <p:ph type="body" sz="half" idx="1"/>
          </p:nvPr>
        </p:nvSpPr>
        <p:spPr>
          <a:xfrm>
            <a:off x="298450" y="977900"/>
            <a:ext cx="4059238" cy="5056188"/>
          </a:xfrm>
          <a:prstGeom prst="rect">
            <a:avLst/>
          </a:prstGeo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contenu 3"/>
          <p:cNvSpPr>
            <a:spLocks noGrp="1"/>
          </p:cNvSpPr>
          <p:nvPr>
            <p:ph sz="half" idx="2"/>
          </p:nvPr>
        </p:nvSpPr>
        <p:spPr>
          <a:xfrm>
            <a:off x="4510088" y="977900"/>
            <a:ext cx="4059237" cy="5056188"/>
          </a:xfrm>
          <a:prstGeom prst="rect">
            <a:avLst/>
          </a:prstGeo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239857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ontenu">
    <p:spTree>
      <p:nvGrpSpPr>
        <p:cNvPr id="1" name=""/>
        <p:cNvGrpSpPr/>
        <p:nvPr/>
      </p:nvGrpSpPr>
      <p:grpSpPr>
        <a:xfrm>
          <a:off x="0" y="0"/>
          <a:ext cx="0" cy="0"/>
          <a:chOff x="0" y="0"/>
          <a:chExt cx="0" cy="0"/>
        </a:xfrm>
      </p:grpSpPr>
      <p:sp>
        <p:nvSpPr>
          <p:cNvPr id="2" name="Espace réservé du contenu 1"/>
          <p:cNvSpPr>
            <a:spLocks noGrp="1"/>
          </p:cNvSpPr>
          <p:nvPr>
            <p:ph/>
          </p:nvPr>
        </p:nvSpPr>
        <p:spPr>
          <a:xfrm>
            <a:off x="298450" y="261938"/>
            <a:ext cx="8616950" cy="5772150"/>
          </a:xfrm>
          <a:prstGeom prst="rect">
            <a:avLst/>
          </a:prstGeo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38081873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Line 5">
            <a:extLst>
              <a:ext uri="{FF2B5EF4-FFF2-40B4-BE49-F238E27FC236}">
                <a16:creationId xmlns:a16="http://schemas.microsoft.com/office/drawing/2014/main" id="{C8EB1A4E-1A00-4DDA-B778-4E89B6D8466D}"/>
              </a:ext>
            </a:extLst>
          </p:cNvPr>
          <p:cNvSpPr>
            <a:spLocks noChangeShapeType="1"/>
          </p:cNvSpPr>
          <p:nvPr userDrawn="1"/>
        </p:nvSpPr>
        <p:spPr bwMode="auto">
          <a:xfrm>
            <a:off x="298450" y="173038"/>
            <a:ext cx="8586788" cy="0"/>
          </a:xfrm>
          <a:prstGeom prst="line">
            <a:avLst/>
          </a:prstGeom>
          <a:noFill/>
          <a:ln w="38100">
            <a:solidFill>
              <a:srgbClr val="D9E30D"/>
            </a:solidFill>
            <a:round/>
            <a:headEnd/>
            <a:tailEnd/>
          </a:ln>
          <a:effectLst/>
        </p:spPr>
        <p:txBody>
          <a:bodyPr anchor="ctr"/>
          <a:lstStyle/>
          <a:p>
            <a:pPr>
              <a:defRPr/>
            </a:pPr>
            <a:endParaRPr lang="en-US"/>
          </a:p>
        </p:txBody>
      </p:sp>
      <p:sp>
        <p:nvSpPr>
          <p:cNvPr id="3" name="Line 6">
            <a:extLst>
              <a:ext uri="{FF2B5EF4-FFF2-40B4-BE49-F238E27FC236}">
                <a16:creationId xmlns:a16="http://schemas.microsoft.com/office/drawing/2014/main" id="{00AD1E85-6844-4068-9D46-8508E3B38CE4}"/>
              </a:ext>
            </a:extLst>
          </p:cNvPr>
          <p:cNvSpPr>
            <a:spLocks noChangeShapeType="1"/>
          </p:cNvSpPr>
          <p:nvPr userDrawn="1"/>
        </p:nvSpPr>
        <p:spPr bwMode="auto">
          <a:xfrm>
            <a:off x="293688" y="139700"/>
            <a:ext cx="8586787" cy="0"/>
          </a:xfrm>
          <a:prstGeom prst="line">
            <a:avLst/>
          </a:prstGeom>
          <a:noFill/>
          <a:ln w="19050">
            <a:solidFill>
              <a:schemeClr val="tx1"/>
            </a:solidFill>
            <a:round/>
            <a:headEnd/>
            <a:tailEnd/>
          </a:ln>
          <a:effectLst/>
        </p:spPr>
        <p:txBody>
          <a:bodyPr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651" r:id="rId1"/>
    <p:sldLayoutId id="2147483653" r:id="rId2"/>
    <p:sldLayoutId id="2147483655" r:id="rId3"/>
    <p:sldLayoutId id="2147483656" r:id="rId4"/>
    <p:sldLayoutId id="2147483661" r:id="rId5"/>
    <p:sldLayoutId id="2147483662" r:id="rId6"/>
  </p:sldLayoutIdLst>
  <p:txStyles>
    <p:titleStyle>
      <a:lvl1pPr algn="l" rtl="0" eaLnBrk="0" fontAlgn="base" hangingPunct="0">
        <a:spcBef>
          <a:spcPct val="0"/>
        </a:spcBef>
        <a:spcAft>
          <a:spcPct val="0"/>
        </a:spcAft>
        <a:defRPr sz="3000" b="1">
          <a:solidFill>
            <a:srgbClr val="0989C9"/>
          </a:solidFill>
          <a:latin typeface="+mj-lt"/>
          <a:ea typeface="+mj-ea"/>
          <a:cs typeface="+mj-cs"/>
        </a:defRPr>
      </a:lvl1pPr>
      <a:lvl2pPr algn="l" rtl="0" eaLnBrk="0" fontAlgn="base" hangingPunct="0">
        <a:spcBef>
          <a:spcPct val="0"/>
        </a:spcBef>
        <a:spcAft>
          <a:spcPct val="0"/>
        </a:spcAft>
        <a:defRPr sz="3000" b="1">
          <a:solidFill>
            <a:srgbClr val="0989C9"/>
          </a:solidFill>
          <a:latin typeface="Arial" charset="0"/>
        </a:defRPr>
      </a:lvl2pPr>
      <a:lvl3pPr algn="l" rtl="0" eaLnBrk="0" fontAlgn="base" hangingPunct="0">
        <a:spcBef>
          <a:spcPct val="0"/>
        </a:spcBef>
        <a:spcAft>
          <a:spcPct val="0"/>
        </a:spcAft>
        <a:defRPr sz="3000" b="1">
          <a:solidFill>
            <a:srgbClr val="0989C9"/>
          </a:solidFill>
          <a:latin typeface="Arial" charset="0"/>
        </a:defRPr>
      </a:lvl3pPr>
      <a:lvl4pPr algn="l" rtl="0" eaLnBrk="0" fontAlgn="base" hangingPunct="0">
        <a:spcBef>
          <a:spcPct val="0"/>
        </a:spcBef>
        <a:spcAft>
          <a:spcPct val="0"/>
        </a:spcAft>
        <a:defRPr sz="3000" b="1">
          <a:solidFill>
            <a:srgbClr val="0989C9"/>
          </a:solidFill>
          <a:latin typeface="Arial" charset="0"/>
        </a:defRPr>
      </a:lvl4pPr>
      <a:lvl5pPr algn="l" rtl="0" eaLnBrk="0" fontAlgn="base" hangingPunct="0">
        <a:spcBef>
          <a:spcPct val="0"/>
        </a:spcBef>
        <a:spcAft>
          <a:spcPct val="0"/>
        </a:spcAft>
        <a:defRPr sz="3000" b="1">
          <a:solidFill>
            <a:srgbClr val="0989C9"/>
          </a:solidFill>
          <a:latin typeface="Arial" charset="0"/>
        </a:defRPr>
      </a:lvl5pPr>
      <a:lvl6pPr marL="457200" algn="l" rtl="0" fontAlgn="base">
        <a:spcBef>
          <a:spcPct val="0"/>
        </a:spcBef>
        <a:spcAft>
          <a:spcPct val="0"/>
        </a:spcAft>
        <a:defRPr sz="3000" b="1">
          <a:solidFill>
            <a:srgbClr val="0989C9"/>
          </a:solidFill>
          <a:latin typeface="Arial" charset="0"/>
        </a:defRPr>
      </a:lvl6pPr>
      <a:lvl7pPr marL="914400" algn="l" rtl="0" fontAlgn="base">
        <a:spcBef>
          <a:spcPct val="0"/>
        </a:spcBef>
        <a:spcAft>
          <a:spcPct val="0"/>
        </a:spcAft>
        <a:defRPr sz="3000" b="1">
          <a:solidFill>
            <a:srgbClr val="0989C9"/>
          </a:solidFill>
          <a:latin typeface="Arial" charset="0"/>
        </a:defRPr>
      </a:lvl7pPr>
      <a:lvl8pPr marL="1371600" algn="l" rtl="0" fontAlgn="base">
        <a:spcBef>
          <a:spcPct val="0"/>
        </a:spcBef>
        <a:spcAft>
          <a:spcPct val="0"/>
        </a:spcAft>
        <a:defRPr sz="3000" b="1">
          <a:solidFill>
            <a:srgbClr val="0989C9"/>
          </a:solidFill>
          <a:latin typeface="Arial" charset="0"/>
        </a:defRPr>
      </a:lvl8pPr>
      <a:lvl9pPr marL="1828800" algn="l" rtl="0" fontAlgn="base">
        <a:spcBef>
          <a:spcPct val="0"/>
        </a:spcBef>
        <a:spcAft>
          <a:spcPct val="0"/>
        </a:spcAft>
        <a:defRPr sz="3000" b="1">
          <a:solidFill>
            <a:srgbClr val="0989C9"/>
          </a:solidFill>
          <a:latin typeface="Arial" charset="0"/>
        </a:defRPr>
      </a:lvl9pPr>
    </p:titleStyle>
    <p:bodyStyle>
      <a:lvl1pPr marL="231775" indent="-231775" algn="l" rtl="0" eaLnBrk="0" fontAlgn="base" hangingPunct="0">
        <a:spcBef>
          <a:spcPct val="0"/>
        </a:spcBef>
        <a:spcAft>
          <a:spcPct val="50000"/>
        </a:spcAft>
        <a:buClr>
          <a:srgbClr val="0989C9"/>
        </a:buClr>
        <a:buSzPct val="60000"/>
        <a:buFont typeface="Wingdings" pitchFamily="2" charset="2"/>
        <a:buChar char="§"/>
        <a:defRPr sz="3000">
          <a:solidFill>
            <a:schemeClr val="tx1"/>
          </a:solidFill>
          <a:latin typeface="+mn-lt"/>
          <a:ea typeface="+mn-ea"/>
          <a:cs typeface="+mn-cs"/>
        </a:defRPr>
      </a:lvl1pPr>
      <a:lvl2pPr marL="742950" indent="-285750" algn="l" rtl="0" eaLnBrk="0" fontAlgn="base" hangingPunct="0">
        <a:spcBef>
          <a:spcPct val="0"/>
        </a:spcBef>
        <a:spcAft>
          <a:spcPct val="50000"/>
        </a:spcAft>
        <a:buClr>
          <a:srgbClr val="0989C9"/>
        </a:buClr>
        <a:buSzPct val="60000"/>
        <a:buFont typeface="Wingdings" pitchFamily="2" charset="2"/>
        <a:buChar char="§"/>
        <a:defRPr sz="2800">
          <a:solidFill>
            <a:schemeClr val="tx1"/>
          </a:solidFill>
          <a:latin typeface="+mn-lt"/>
        </a:defRPr>
      </a:lvl2pPr>
      <a:lvl3pPr marL="1143000" indent="-228600" algn="l" rtl="0" eaLnBrk="0" fontAlgn="base" hangingPunct="0">
        <a:spcBef>
          <a:spcPct val="0"/>
        </a:spcBef>
        <a:spcAft>
          <a:spcPct val="50000"/>
        </a:spcAft>
        <a:buClr>
          <a:srgbClr val="0989C9"/>
        </a:buClr>
        <a:buSzPct val="60000"/>
        <a:buFont typeface="Wingdings" pitchFamily="2" charset="2"/>
        <a:buChar char="§"/>
        <a:defRPr sz="2800">
          <a:solidFill>
            <a:schemeClr val="tx1"/>
          </a:solidFill>
          <a:latin typeface="+mn-lt"/>
        </a:defRPr>
      </a:lvl3pPr>
      <a:lvl4pPr marL="1600200" indent="-228600" algn="l" rtl="0" eaLnBrk="0" fontAlgn="base" hangingPunct="0">
        <a:spcBef>
          <a:spcPct val="0"/>
        </a:spcBef>
        <a:spcAft>
          <a:spcPct val="50000"/>
        </a:spcAft>
        <a:buClr>
          <a:srgbClr val="0989C9"/>
        </a:buClr>
        <a:buSzPct val="60000"/>
        <a:buFont typeface="Wingdings" pitchFamily="2" charset="2"/>
        <a:buChar char="§"/>
        <a:defRPr sz="2800">
          <a:solidFill>
            <a:schemeClr val="tx1"/>
          </a:solidFill>
          <a:latin typeface="+mn-lt"/>
        </a:defRPr>
      </a:lvl4pPr>
      <a:lvl5pPr marL="2057400" indent="-228600" algn="l" rtl="0" eaLnBrk="0" fontAlgn="base" hangingPunct="0">
        <a:spcBef>
          <a:spcPct val="0"/>
        </a:spcBef>
        <a:spcAft>
          <a:spcPct val="50000"/>
        </a:spcAft>
        <a:buClr>
          <a:srgbClr val="0989C9"/>
        </a:buClr>
        <a:buSzPct val="60000"/>
        <a:buFont typeface="Wingdings" pitchFamily="2" charset="2"/>
        <a:buChar char="§"/>
        <a:defRPr sz="2800">
          <a:solidFill>
            <a:schemeClr val="tx1"/>
          </a:solidFill>
          <a:latin typeface="+mn-lt"/>
        </a:defRPr>
      </a:lvl5pPr>
      <a:lvl6pPr marL="2514600" indent="-228600" algn="l" rtl="0" fontAlgn="base">
        <a:spcBef>
          <a:spcPct val="0"/>
        </a:spcBef>
        <a:spcAft>
          <a:spcPct val="50000"/>
        </a:spcAft>
        <a:buClr>
          <a:srgbClr val="0989C9"/>
        </a:buClr>
        <a:buSzPct val="60000"/>
        <a:buFont typeface="Wingdings" pitchFamily="2" charset="2"/>
        <a:buChar char="§"/>
        <a:defRPr sz="2800">
          <a:solidFill>
            <a:schemeClr val="tx1"/>
          </a:solidFill>
          <a:latin typeface="+mn-lt"/>
        </a:defRPr>
      </a:lvl6pPr>
      <a:lvl7pPr marL="2971800" indent="-228600" algn="l" rtl="0" fontAlgn="base">
        <a:spcBef>
          <a:spcPct val="0"/>
        </a:spcBef>
        <a:spcAft>
          <a:spcPct val="50000"/>
        </a:spcAft>
        <a:buClr>
          <a:srgbClr val="0989C9"/>
        </a:buClr>
        <a:buSzPct val="60000"/>
        <a:buFont typeface="Wingdings" pitchFamily="2" charset="2"/>
        <a:buChar char="§"/>
        <a:defRPr sz="2800">
          <a:solidFill>
            <a:schemeClr val="tx1"/>
          </a:solidFill>
          <a:latin typeface="+mn-lt"/>
        </a:defRPr>
      </a:lvl7pPr>
      <a:lvl8pPr marL="3429000" indent="-228600" algn="l" rtl="0" fontAlgn="base">
        <a:spcBef>
          <a:spcPct val="0"/>
        </a:spcBef>
        <a:spcAft>
          <a:spcPct val="50000"/>
        </a:spcAft>
        <a:buClr>
          <a:srgbClr val="0989C9"/>
        </a:buClr>
        <a:buSzPct val="60000"/>
        <a:buFont typeface="Wingdings" pitchFamily="2" charset="2"/>
        <a:buChar char="§"/>
        <a:defRPr sz="2800">
          <a:solidFill>
            <a:schemeClr val="tx1"/>
          </a:solidFill>
          <a:latin typeface="+mn-lt"/>
        </a:defRPr>
      </a:lvl8pPr>
      <a:lvl9pPr marL="3886200" indent="-228600" algn="l" rtl="0" fontAlgn="base">
        <a:spcBef>
          <a:spcPct val="0"/>
        </a:spcBef>
        <a:spcAft>
          <a:spcPct val="50000"/>
        </a:spcAft>
        <a:buClr>
          <a:srgbClr val="0989C9"/>
        </a:buClr>
        <a:buSzPct val="60000"/>
        <a:buFont typeface="Wingdings" pitchFamily="2" charset="2"/>
        <a:buChar char="§"/>
        <a:defRPr sz="28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body" sz="half" idx="1"/>
          </p:nvPr>
        </p:nvSpPr>
        <p:spPr>
          <a:xfrm>
            <a:off x="267960" y="1623226"/>
            <a:ext cx="7500937" cy="482600"/>
          </a:xfrm>
        </p:spPr>
        <p:txBody>
          <a:bodyPr/>
          <a:lstStyle/>
          <a:p>
            <a:pPr marL="620713" indent="-620713" eaLnBrk="1" hangingPunct="1">
              <a:lnSpc>
                <a:spcPct val="80000"/>
              </a:lnSpc>
              <a:spcAft>
                <a:spcPct val="25000"/>
              </a:spcAft>
              <a:buClr>
                <a:schemeClr val="tx1"/>
              </a:buClr>
              <a:buSzPct val="135000"/>
              <a:buFontTx/>
              <a:buNone/>
            </a:pPr>
            <a:r>
              <a:rPr lang="fr-FR" sz="3600" b="1" dirty="0">
                <a:solidFill>
                  <a:schemeClr val="accent2"/>
                </a:solidFill>
                <a:latin typeface="Arial" charset="0"/>
              </a:rPr>
              <a:t>3.1 	</a:t>
            </a:r>
            <a:r>
              <a:rPr lang="fr-FR" sz="3600" b="1" u="sng" dirty="0">
                <a:solidFill>
                  <a:schemeClr val="accent2"/>
                </a:solidFill>
                <a:latin typeface="Arial" charset="0"/>
              </a:rPr>
              <a:t>Les neurones</a:t>
            </a:r>
            <a:endParaRPr lang="en-CA" sz="3600" b="1" u="sng" dirty="0">
              <a:solidFill>
                <a:schemeClr val="accent2"/>
              </a:solidFill>
              <a:latin typeface="Arial" charset="0"/>
            </a:endParaRPr>
          </a:p>
        </p:txBody>
      </p:sp>
      <p:sp>
        <p:nvSpPr>
          <p:cNvPr id="2051" name="Rectangle 3"/>
          <p:cNvSpPr>
            <a:spLocks noChangeArrowheads="1"/>
          </p:cNvSpPr>
          <p:nvPr/>
        </p:nvSpPr>
        <p:spPr bwMode="auto">
          <a:xfrm>
            <a:off x="290185" y="257976"/>
            <a:ext cx="8547100" cy="1147763"/>
          </a:xfrm>
          <a:prstGeom prst="rect">
            <a:avLst/>
          </a:prstGeom>
          <a:noFill/>
          <a:ln w="31750">
            <a:noFill/>
            <a:miter lim="800000"/>
            <a:headEnd/>
            <a:tailEnd/>
          </a:ln>
        </p:spPr>
        <p:txBody>
          <a:bodyPr tIns="118800" bIns="118800" anchor="ctr"/>
          <a:lstStyle/>
          <a:p>
            <a:pPr marL="627063" indent="-627063">
              <a:lnSpc>
                <a:spcPct val="90000"/>
              </a:lnSpc>
            </a:pPr>
            <a:r>
              <a:rPr lang="fr-CA" sz="4000" b="1" dirty="0">
                <a:solidFill>
                  <a:schemeClr val="accent2"/>
                </a:solidFill>
                <a:latin typeface="Arial" charset="0"/>
              </a:rPr>
              <a:t>3.	</a:t>
            </a:r>
            <a:r>
              <a:rPr lang="fr-FR" sz="4000" b="1" dirty="0">
                <a:solidFill>
                  <a:schemeClr val="accent2"/>
                </a:solidFill>
                <a:latin typeface="Arial" charset="0"/>
              </a:rPr>
              <a:t>PHYSIOLOGIE CELLULAIRE DES NERFS ET DES MUSCLES</a:t>
            </a:r>
            <a:endParaRPr lang="en-US" sz="4000" b="1" dirty="0">
              <a:solidFill>
                <a:schemeClr val="accent2"/>
              </a:solidFill>
              <a:latin typeface="Arial" charset="0"/>
            </a:endParaRPr>
          </a:p>
        </p:txBody>
      </p:sp>
      <p:sp>
        <p:nvSpPr>
          <p:cNvPr id="2052" name="Rectangle 6"/>
          <p:cNvSpPr>
            <a:spLocks noChangeArrowheads="1"/>
          </p:cNvSpPr>
          <p:nvPr/>
        </p:nvSpPr>
        <p:spPr bwMode="auto">
          <a:xfrm>
            <a:off x="1259603" y="2284256"/>
            <a:ext cx="7488958" cy="3477875"/>
          </a:xfrm>
          <a:prstGeom prst="rect">
            <a:avLst/>
          </a:prstGeom>
          <a:noFill/>
          <a:ln w="9525">
            <a:noFill/>
            <a:miter lim="800000"/>
            <a:headEnd/>
            <a:tailEnd/>
          </a:ln>
        </p:spPr>
        <p:txBody>
          <a:bodyPr wrap="square">
            <a:spAutoFit/>
          </a:bodyPr>
          <a:lstStyle/>
          <a:p>
            <a:pPr marL="1081088" indent="-1081088" eaLnBrk="0" hangingPunct="0">
              <a:spcBef>
                <a:spcPts val="1200"/>
              </a:spcBef>
            </a:pPr>
            <a:r>
              <a:rPr lang="fr-CA" sz="3000" b="1" dirty="0">
                <a:latin typeface="Arial" charset="0"/>
              </a:rPr>
              <a:t>3.1.1 	Organisation générale du système nerveux</a:t>
            </a:r>
          </a:p>
          <a:p>
            <a:pPr marL="1081088" indent="-1081088" eaLnBrk="0" hangingPunct="0">
              <a:spcBef>
                <a:spcPts val="1200"/>
              </a:spcBef>
            </a:pPr>
            <a:r>
              <a:rPr lang="fr-CA" sz="3000" b="1" dirty="0">
                <a:latin typeface="Arial" charset="0"/>
              </a:rPr>
              <a:t>3.1.2	Le tissu nerveux</a:t>
            </a:r>
          </a:p>
          <a:p>
            <a:pPr marL="1081088" indent="-1081088" eaLnBrk="0" hangingPunct="0">
              <a:spcBef>
                <a:spcPts val="1200"/>
              </a:spcBef>
            </a:pPr>
            <a:r>
              <a:rPr lang="fr-CA" sz="3000" b="1" dirty="0">
                <a:latin typeface="Arial" charset="0"/>
              </a:rPr>
              <a:t>3.1.3	Activité électrique des neurones</a:t>
            </a:r>
          </a:p>
          <a:p>
            <a:pPr marL="1081088" indent="-1081088" eaLnBrk="0" hangingPunct="0">
              <a:spcBef>
                <a:spcPts val="1200"/>
              </a:spcBef>
            </a:pPr>
            <a:r>
              <a:rPr lang="fr-CA" sz="3000" b="1" dirty="0">
                <a:latin typeface="Arial" charset="0"/>
              </a:rPr>
              <a:t>3.1.4	Propagation du potentiel d’action</a:t>
            </a:r>
          </a:p>
          <a:p>
            <a:pPr marL="1081088" indent="-1081088" eaLnBrk="0" hangingPunct="0">
              <a:spcBef>
                <a:spcPts val="1200"/>
              </a:spcBef>
            </a:pPr>
            <a:r>
              <a:rPr lang="fr-CA" sz="3000" b="1" dirty="0">
                <a:latin typeface="Arial" charset="0"/>
              </a:rPr>
              <a:t>3.1.5	La transmission synaptique</a:t>
            </a:r>
          </a:p>
        </p:txBody>
      </p:sp>
    </p:spTree>
    <p:extLst>
      <p:ext uri="{BB962C8B-B14F-4D97-AF65-F5344CB8AC3E}">
        <p14:creationId xmlns:p14="http://schemas.microsoft.com/office/powerpoint/2010/main" val="1903124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410308" y="368047"/>
            <a:ext cx="8170983" cy="4131900"/>
          </a:xfrm>
          <a:prstGeom prst="rect">
            <a:avLst/>
          </a:prstGeom>
          <a:noFill/>
          <a:ln w="635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14375">
              <a:defRPr sz="2400">
                <a:solidFill>
                  <a:schemeClr val="tx1"/>
                </a:solidFill>
                <a:latin typeface="Times New Roman" pitchFamily="18" charset="0"/>
              </a:defRPr>
            </a:lvl1pPr>
            <a:lvl2pPr marL="350838" indent="-184150" defTabSz="714375">
              <a:defRPr sz="2400">
                <a:solidFill>
                  <a:schemeClr val="tx1"/>
                </a:solidFill>
                <a:latin typeface="Times New Roman" pitchFamily="18" charset="0"/>
              </a:defRPr>
            </a:lvl2pPr>
            <a:lvl3pPr marL="639763" indent="-174625" defTabSz="714375">
              <a:defRPr sz="2400">
                <a:solidFill>
                  <a:schemeClr val="tx1"/>
                </a:solidFill>
                <a:latin typeface="Times New Roman" pitchFamily="18" charset="0"/>
              </a:defRPr>
            </a:lvl3pPr>
            <a:lvl4pPr marL="1600200" indent="-228600" defTabSz="714375">
              <a:defRPr sz="2400">
                <a:solidFill>
                  <a:schemeClr val="tx1"/>
                </a:solidFill>
                <a:latin typeface="Times New Roman" pitchFamily="18" charset="0"/>
              </a:defRPr>
            </a:lvl4pPr>
            <a:lvl5pPr marL="2057400" indent="-228600" defTabSz="714375">
              <a:defRPr sz="2400">
                <a:solidFill>
                  <a:schemeClr val="tx1"/>
                </a:solidFill>
                <a:latin typeface="Times New Roman" pitchFamily="18" charset="0"/>
              </a:defRPr>
            </a:lvl5pPr>
            <a:lvl6pPr marL="2514600" indent="-228600" defTabSz="714375" eaLnBrk="0" fontAlgn="base" hangingPunct="0">
              <a:spcBef>
                <a:spcPct val="0"/>
              </a:spcBef>
              <a:spcAft>
                <a:spcPct val="0"/>
              </a:spcAft>
              <a:defRPr sz="2400">
                <a:solidFill>
                  <a:schemeClr val="tx1"/>
                </a:solidFill>
                <a:latin typeface="Times New Roman" pitchFamily="18" charset="0"/>
              </a:defRPr>
            </a:lvl6pPr>
            <a:lvl7pPr marL="2971800" indent="-228600" defTabSz="714375" eaLnBrk="0" fontAlgn="base" hangingPunct="0">
              <a:spcBef>
                <a:spcPct val="0"/>
              </a:spcBef>
              <a:spcAft>
                <a:spcPct val="0"/>
              </a:spcAft>
              <a:defRPr sz="2400">
                <a:solidFill>
                  <a:schemeClr val="tx1"/>
                </a:solidFill>
                <a:latin typeface="Times New Roman" pitchFamily="18" charset="0"/>
              </a:defRPr>
            </a:lvl7pPr>
            <a:lvl8pPr marL="3429000" indent="-228600" defTabSz="714375" eaLnBrk="0" fontAlgn="base" hangingPunct="0">
              <a:spcBef>
                <a:spcPct val="0"/>
              </a:spcBef>
              <a:spcAft>
                <a:spcPct val="0"/>
              </a:spcAft>
              <a:defRPr sz="2400">
                <a:solidFill>
                  <a:schemeClr val="tx1"/>
                </a:solidFill>
                <a:latin typeface="Times New Roman" pitchFamily="18" charset="0"/>
              </a:defRPr>
            </a:lvl8pPr>
            <a:lvl9pPr marL="3886200" indent="-228600" defTabSz="714375" eaLnBrk="0" fontAlgn="base" hangingPunct="0">
              <a:spcBef>
                <a:spcPct val="0"/>
              </a:spcBef>
              <a:spcAft>
                <a:spcPct val="0"/>
              </a:spcAft>
              <a:defRPr sz="2400">
                <a:solidFill>
                  <a:schemeClr val="tx1"/>
                </a:solidFill>
                <a:latin typeface="Times New Roman" pitchFamily="18" charset="0"/>
              </a:defRPr>
            </a:lvl9pPr>
          </a:lstStyle>
          <a:p>
            <a:pPr marL="984250" indent="-984250" algn="ctr">
              <a:lnSpc>
                <a:spcPct val="90000"/>
              </a:lnSpc>
              <a:spcBef>
                <a:spcPts val="600"/>
              </a:spcBef>
              <a:spcAft>
                <a:spcPct val="30000"/>
              </a:spcAft>
            </a:pPr>
            <a:r>
              <a:rPr lang="fr-CA" sz="1800" b="1" dirty="0">
                <a:latin typeface="Arial" charset="0"/>
                <a:cs typeface="Arial" charset="0"/>
              </a:rPr>
              <a:t>Gradient électrochimique et potentiel d’équilibre</a:t>
            </a:r>
          </a:p>
          <a:p>
            <a:pPr marL="176213" indent="-176213" algn="just">
              <a:spcAft>
                <a:spcPts val="0"/>
              </a:spcAft>
              <a:buFont typeface="Arial" pitchFamily="34" charset="0"/>
              <a:buChar char="•"/>
            </a:pPr>
            <a:r>
              <a:rPr lang="fr-CA" sz="1600" dirty="0">
                <a:latin typeface="Arial" charset="0"/>
                <a:cs typeface="Arial" charset="0"/>
              </a:rPr>
              <a:t>Dans le cas de la diffusion des ions à travers une membrane, deux « forces » agissent sur cette diffusion :</a:t>
            </a:r>
          </a:p>
          <a:p>
            <a:pPr marL="187325" algn="just">
              <a:spcAft>
                <a:spcPts val="0"/>
              </a:spcAft>
            </a:pPr>
            <a:r>
              <a:rPr lang="fr-CA" sz="1600" dirty="0">
                <a:latin typeface="Arial" charset="0"/>
                <a:cs typeface="Arial" charset="0"/>
              </a:rPr>
              <a:t>i) Le gradient de concentration</a:t>
            </a:r>
          </a:p>
          <a:p>
            <a:pPr marL="187325" algn="just">
              <a:spcAft>
                <a:spcPct val="10000"/>
              </a:spcAft>
            </a:pPr>
            <a:r>
              <a:rPr lang="fr-CA" sz="1600" dirty="0">
                <a:latin typeface="Arial" charset="0"/>
                <a:cs typeface="Arial" charset="0"/>
              </a:rPr>
              <a:t>ii) Le potentiel de membrane</a:t>
            </a:r>
          </a:p>
          <a:p>
            <a:pPr marL="176213" lvl="1" indent="-176213" algn="just">
              <a:spcBef>
                <a:spcPct val="30000"/>
              </a:spcBef>
              <a:spcAft>
                <a:spcPts val="0"/>
              </a:spcAft>
              <a:buSzPct val="100000"/>
              <a:buFont typeface="Arial" pitchFamily="34" charset="0"/>
              <a:buChar char="•"/>
            </a:pPr>
            <a:r>
              <a:rPr lang="fr-CA" sz="1600" dirty="0">
                <a:latin typeface="Arial" charset="0"/>
                <a:cs typeface="Arial" charset="0"/>
              </a:rPr>
              <a:t>La somme de ces deux forces est appelée « </a:t>
            </a:r>
            <a:r>
              <a:rPr lang="fr-CA" sz="1600" b="1" i="1" dirty="0">
                <a:latin typeface="Arial" charset="0"/>
                <a:cs typeface="Arial" charset="0"/>
              </a:rPr>
              <a:t>gradient électrochimique</a:t>
            </a:r>
            <a:r>
              <a:rPr lang="fr-CA" sz="1600" dirty="0">
                <a:latin typeface="Arial" charset="0"/>
                <a:cs typeface="Arial" charset="0"/>
              </a:rPr>
              <a:t> ». Si les deux forces sont égales mais de direction opposée, le gradient électrochimique devient égal à zéro et il n’y a aucun mouvement net de cet ion à travers la membrane.</a:t>
            </a:r>
          </a:p>
          <a:p>
            <a:pPr marL="176213" lvl="1" indent="0" algn="just">
              <a:spcBef>
                <a:spcPts val="300"/>
              </a:spcBef>
              <a:spcAft>
                <a:spcPct val="10000"/>
              </a:spcAft>
              <a:buSzPct val="100000"/>
            </a:pPr>
            <a:r>
              <a:rPr lang="fr-CA" sz="1600" u="sng" dirty="0">
                <a:latin typeface="Arial" charset="0"/>
                <a:cs typeface="Arial" charset="0"/>
              </a:rPr>
              <a:t>Exemple</a:t>
            </a:r>
            <a:r>
              <a:rPr lang="fr-CA" sz="1600" dirty="0">
                <a:latin typeface="Arial" charset="0"/>
                <a:cs typeface="Arial" charset="0"/>
              </a:rPr>
              <a:t> :</a:t>
            </a:r>
          </a:p>
          <a:p>
            <a:pPr marL="176213" lvl="1" indent="0" algn="just">
              <a:spcBef>
                <a:spcPts val="0"/>
              </a:spcBef>
              <a:spcAft>
                <a:spcPct val="10000"/>
              </a:spcAft>
              <a:buSzPct val="100000"/>
            </a:pPr>
            <a:r>
              <a:rPr lang="fr-CA" sz="1600" dirty="0">
                <a:latin typeface="Arial" charset="0"/>
                <a:cs typeface="Arial" charset="0"/>
              </a:rPr>
              <a:t>Le gradient électrochimique des ions K</a:t>
            </a:r>
            <a:r>
              <a:rPr lang="fr-CA" sz="1600" baseline="30000" dirty="0">
                <a:latin typeface="Arial" charset="0"/>
                <a:cs typeface="Arial" charset="0"/>
              </a:rPr>
              <a:t>+</a:t>
            </a:r>
            <a:r>
              <a:rPr lang="fr-CA" sz="1600" dirty="0">
                <a:latin typeface="Arial" charset="0"/>
                <a:cs typeface="Arial" charset="0"/>
              </a:rPr>
              <a:t> devient égal à zéro lorsque leur tendance à sortir de la cellule (à cause de leur gradient de concentration) est annulée par un potentiel de membrane négatif qui s’oppose à leur sortie.</a:t>
            </a:r>
          </a:p>
          <a:p>
            <a:pPr marL="176213" lvl="1" indent="-176213" algn="just">
              <a:spcBef>
                <a:spcPct val="30000"/>
              </a:spcBef>
              <a:spcAft>
                <a:spcPct val="10000"/>
              </a:spcAft>
              <a:buSzPct val="100000"/>
              <a:buFont typeface="Arial" pitchFamily="34" charset="0"/>
              <a:buChar char="•"/>
            </a:pPr>
            <a:r>
              <a:rPr lang="fr-CA" sz="1600" dirty="0">
                <a:latin typeface="Arial" charset="0"/>
                <a:cs typeface="Arial" charset="0"/>
              </a:rPr>
              <a:t>Le </a:t>
            </a:r>
            <a:r>
              <a:rPr lang="fr-CA" sz="1600" b="1" i="1" dirty="0">
                <a:latin typeface="Arial" charset="0"/>
                <a:cs typeface="Arial" charset="0"/>
              </a:rPr>
              <a:t>potentiel d’équilibre </a:t>
            </a:r>
            <a:r>
              <a:rPr lang="fr-CA" sz="1600" dirty="0">
                <a:latin typeface="Arial" charset="0"/>
                <a:cs typeface="Arial" charset="0"/>
              </a:rPr>
              <a:t>d’un ion, déterminé par l’</a:t>
            </a:r>
            <a:r>
              <a:rPr lang="fr-CA" sz="1600" u="sng" dirty="0">
                <a:latin typeface="Arial" charset="0"/>
                <a:cs typeface="Arial" charset="0"/>
              </a:rPr>
              <a:t>équation de Nernst</a:t>
            </a:r>
            <a:r>
              <a:rPr lang="fr-CA" sz="1600" dirty="0">
                <a:latin typeface="Arial" charset="0"/>
                <a:cs typeface="Arial" charset="0"/>
              </a:rPr>
              <a:t>, correspond au potentiel de membrane qui doit être atteint pour que le gradient électrochimique de cet ion soit égal à zéro. </a:t>
            </a:r>
          </a:p>
        </p:txBody>
      </p:sp>
    </p:spTree>
    <p:extLst>
      <p:ext uri="{BB962C8B-B14F-4D97-AF65-F5344CB8AC3E}">
        <p14:creationId xmlns:p14="http://schemas.microsoft.com/office/powerpoint/2010/main" val="2937869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4"/>
          <p:cNvSpPr txBox="1">
            <a:spLocks noChangeArrowheads="1"/>
          </p:cNvSpPr>
          <p:nvPr/>
        </p:nvSpPr>
        <p:spPr bwMode="auto">
          <a:xfrm>
            <a:off x="275896" y="300859"/>
            <a:ext cx="8592208" cy="2662267"/>
          </a:xfrm>
          <a:prstGeom prst="rect">
            <a:avLst/>
          </a:prstGeom>
          <a:noFill/>
          <a:ln w="635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itchFamily="18" charset="0"/>
              </a:defRPr>
            </a:lvl1pPr>
            <a:lvl2pPr marL="392113" indent="-168275">
              <a:defRPr sz="2400">
                <a:solidFill>
                  <a:schemeClr val="tx1"/>
                </a:solidFill>
                <a:latin typeface="Times New Roman" pitchFamily="18" charset="0"/>
              </a:defRPr>
            </a:lvl2pPr>
            <a:lvl3pPr marL="684213" indent="-1778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50000"/>
              </a:lnSpc>
            </a:pPr>
            <a:endParaRPr lang="fr-CA" sz="1800" b="1" i="1" dirty="0">
              <a:solidFill>
                <a:srgbClr val="0066FF"/>
              </a:solidFill>
              <a:latin typeface="Arial" charset="0"/>
            </a:endParaRPr>
          </a:p>
          <a:p>
            <a:pPr marL="898525" indent="-898525">
              <a:spcAft>
                <a:spcPct val="10000"/>
              </a:spcAft>
            </a:pPr>
            <a:r>
              <a:rPr lang="fr-CA" sz="1800" b="1" i="1" dirty="0">
                <a:latin typeface="Arial" charset="0"/>
              </a:rPr>
              <a:t>Cas #2</a:t>
            </a:r>
            <a:r>
              <a:rPr lang="fr-CA" sz="1800" b="1" dirty="0">
                <a:latin typeface="Arial" charset="0"/>
              </a:rPr>
              <a:t>	Supposons que la membrane n’est perméable qu’aux </a:t>
            </a:r>
            <a:r>
              <a:rPr lang="fr-CA" sz="1800" b="1" u="sng" dirty="0">
                <a:latin typeface="Arial" charset="0"/>
              </a:rPr>
              <a:t>ions Na</a:t>
            </a:r>
            <a:r>
              <a:rPr lang="fr-CA" sz="1800" b="1" baseline="30000" dirty="0">
                <a:latin typeface="Arial" charset="0"/>
              </a:rPr>
              <a:t>+ </a:t>
            </a:r>
            <a:r>
              <a:rPr lang="fr-CA" sz="1800" b="1" dirty="0">
                <a:latin typeface="Arial" charset="0"/>
              </a:rPr>
              <a:t>:</a:t>
            </a:r>
          </a:p>
          <a:p>
            <a:pPr marL="176213" lvl="1" indent="-176213">
              <a:spcBef>
                <a:spcPct val="30000"/>
              </a:spcBef>
              <a:spcAft>
                <a:spcPct val="10000"/>
              </a:spcAft>
              <a:buSzPct val="100000"/>
              <a:buFont typeface="Arial" pitchFamily="34" charset="0"/>
              <a:buChar char="•"/>
            </a:pPr>
            <a:r>
              <a:rPr lang="fr-CA" sz="1600" dirty="0">
                <a:latin typeface="Arial" charset="0"/>
              </a:rPr>
              <a:t>Les ions Na</a:t>
            </a:r>
            <a:r>
              <a:rPr lang="fr-CA" sz="1600" baseline="30000" dirty="0">
                <a:latin typeface="Arial" charset="0"/>
              </a:rPr>
              <a:t>+</a:t>
            </a:r>
            <a:r>
              <a:rPr lang="fr-CA" sz="1600" dirty="0">
                <a:latin typeface="Arial" charset="0"/>
              </a:rPr>
              <a:t> ont tendance à diffuser vers </a:t>
            </a:r>
            <a:r>
              <a:rPr lang="fr-CA" sz="1600" u="sng" dirty="0">
                <a:latin typeface="Arial" charset="0"/>
              </a:rPr>
              <a:t>l’intérieur</a:t>
            </a:r>
            <a:r>
              <a:rPr lang="fr-CA" sz="1600" dirty="0">
                <a:latin typeface="Arial" charset="0"/>
              </a:rPr>
              <a:t> de la cellule, dans le sens de leur gradient de concentration ([Na</a:t>
            </a:r>
            <a:r>
              <a:rPr lang="fr-CA" sz="1600" baseline="30000" dirty="0">
                <a:latin typeface="Arial" charset="0"/>
              </a:rPr>
              <a:t>+</a:t>
            </a:r>
            <a:r>
              <a:rPr lang="fr-CA" sz="1600" dirty="0">
                <a:latin typeface="Arial" charset="0"/>
              </a:rPr>
              <a:t>]</a:t>
            </a:r>
            <a:r>
              <a:rPr lang="fr-CA" sz="1600" baseline="-10000" dirty="0">
                <a:latin typeface="Arial" charset="0"/>
              </a:rPr>
              <a:t>ext</a:t>
            </a:r>
            <a:r>
              <a:rPr lang="fr-CA" sz="1600" dirty="0">
                <a:latin typeface="Arial" charset="0"/>
              </a:rPr>
              <a:t> &gt; [Na</a:t>
            </a:r>
            <a:r>
              <a:rPr lang="fr-CA" sz="1600" baseline="30000" dirty="0">
                <a:latin typeface="Arial" charset="0"/>
              </a:rPr>
              <a:t>+</a:t>
            </a:r>
            <a:r>
              <a:rPr lang="fr-CA" sz="1600" dirty="0">
                <a:latin typeface="Arial" charset="0"/>
              </a:rPr>
              <a:t>]</a:t>
            </a:r>
            <a:r>
              <a:rPr lang="fr-CA" sz="1600" baseline="-10000" dirty="0">
                <a:latin typeface="Arial" charset="0"/>
              </a:rPr>
              <a:t>in</a:t>
            </a:r>
            <a:r>
              <a:rPr lang="fr-CA" sz="1600" dirty="0">
                <a:latin typeface="Arial" charset="0"/>
              </a:rPr>
              <a:t>).</a:t>
            </a:r>
          </a:p>
          <a:p>
            <a:pPr marL="176213" lvl="1" indent="-176213">
              <a:spcAft>
                <a:spcPct val="10000"/>
              </a:spcAft>
              <a:buSzPct val="100000"/>
              <a:buFont typeface="Arial" pitchFamily="34" charset="0"/>
              <a:buChar char="•"/>
            </a:pPr>
            <a:r>
              <a:rPr lang="fr-CA" sz="1600" dirty="0">
                <a:latin typeface="Arial" charset="0"/>
              </a:rPr>
              <a:t>Cette diffusion entraîne une accumulation de charges (+) à l’intérieur et de charges (–) à l’extérieur de la cellule.</a:t>
            </a:r>
          </a:p>
          <a:p>
            <a:pPr marL="539750" lvl="2" indent="-363538">
              <a:spcAft>
                <a:spcPct val="10000"/>
              </a:spcAft>
              <a:buSzPct val="100000"/>
              <a:buFont typeface="Symbol" pitchFamily="18" charset="2"/>
              <a:buChar char="®"/>
            </a:pPr>
            <a:r>
              <a:rPr lang="fr-CA" sz="1600" dirty="0">
                <a:latin typeface="Arial" charset="0"/>
              </a:rPr>
              <a:t>Le potentiel de membrane devient positif.</a:t>
            </a:r>
            <a:endParaRPr lang="fr-CA" sz="1800" dirty="0">
              <a:latin typeface="Arial" charset="0"/>
            </a:endParaRPr>
          </a:p>
          <a:p>
            <a:pPr marL="544513" lvl="1" indent="0">
              <a:spcBef>
                <a:spcPct val="30000"/>
              </a:spcBef>
              <a:spcAft>
                <a:spcPct val="10000"/>
              </a:spcAft>
              <a:buSzPct val="70000"/>
            </a:pPr>
            <a:r>
              <a:rPr lang="fr-CA" sz="1600" b="1" dirty="0">
                <a:latin typeface="Arial" charset="0"/>
              </a:rPr>
              <a:t>Potentiel d’équilibre pour les ions Na</a:t>
            </a:r>
            <a:r>
              <a:rPr lang="fr-CA" sz="1600" b="1" baseline="30000" dirty="0">
                <a:latin typeface="Arial" charset="0"/>
              </a:rPr>
              <a:t>+</a:t>
            </a:r>
            <a:r>
              <a:rPr lang="fr-CA" sz="1600" b="1" dirty="0">
                <a:latin typeface="Arial" charset="0"/>
              </a:rPr>
              <a:t> (</a:t>
            </a:r>
            <a:r>
              <a:rPr lang="fr-CA" sz="1600" b="1" dirty="0" err="1">
                <a:latin typeface="Arial" charset="0"/>
              </a:rPr>
              <a:t>E</a:t>
            </a:r>
            <a:r>
              <a:rPr lang="fr-CA" sz="2000" b="1" baseline="-25000" dirty="0" err="1">
                <a:latin typeface="Arial" charset="0"/>
              </a:rPr>
              <a:t>Na</a:t>
            </a:r>
            <a:r>
              <a:rPr lang="fr-CA" sz="1600" b="1" dirty="0">
                <a:latin typeface="Arial" charset="0"/>
              </a:rPr>
              <a:t>) :</a:t>
            </a:r>
          </a:p>
          <a:p>
            <a:pPr marL="544513" lvl="1" indent="0">
              <a:spcBef>
                <a:spcPct val="30000"/>
              </a:spcBef>
              <a:spcAft>
                <a:spcPct val="10000"/>
              </a:spcAft>
              <a:buSzPct val="70000"/>
            </a:pPr>
            <a:r>
              <a:rPr lang="fr-CA" sz="1600" dirty="0">
                <a:latin typeface="Arial" charset="0"/>
                <a:cs typeface="Arial" charset="0"/>
              </a:rPr>
              <a:t>Avec [Na</a:t>
            </a:r>
            <a:r>
              <a:rPr lang="fr-CA" sz="1600" baseline="30000" dirty="0">
                <a:latin typeface="Arial" charset="0"/>
                <a:cs typeface="Arial" charset="0"/>
              </a:rPr>
              <a:t>+</a:t>
            </a:r>
            <a:r>
              <a:rPr lang="fr-CA" sz="1600" dirty="0">
                <a:latin typeface="Arial" charset="0"/>
                <a:cs typeface="Arial" charset="0"/>
              </a:rPr>
              <a:t>]</a:t>
            </a:r>
            <a:r>
              <a:rPr lang="fr-CA" sz="1600" baseline="-25000" dirty="0">
                <a:latin typeface="Arial" charset="0"/>
                <a:cs typeface="Arial" charset="0"/>
              </a:rPr>
              <a:t>ext</a:t>
            </a:r>
            <a:r>
              <a:rPr lang="fr-CA" sz="1600" dirty="0">
                <a:latin typeface="Arial" charset="0"/>
                <a:cs typeface="Arial" charset="0"/>
              </a:rPr>
              <a:t> = 150 mM et [Na</a:t>
            </a:r>
            <a:r>
              <a:rPr lang="fr-CA" sz="1600" baseline="30000" dirty="0">
                <a:latin typeface="Arial" charset="0"/>
                <a:cs typeface="Arial" charset="0"/>
              </a:rPr>
              <a:t>+</a:t>
            </a:r>
            <a:r>
              <a:rPr lang="fr-CA" sz="1600" dirty="0">
                <a:latin typeface="Arial" charset="0"/>
                <a:cs typeface="Arial" charset="0"/>
              </a:rPr>
              <a:t>]</a:t>
            </a:r>
            <a:r>
              <a:rPr lang="fr-CA" sz="1600" baseline="-25000" dirty="0">
                <a:latin typeface="Arial" charset="0"/>
                <a:cs typeface="Arial" charset="0"/>
              </a:rPr>
              <a:t>in</a:t>
            </a:r>
            <a:r>
              <a:rPr lang="fr-CA" sz="1600" dirty="0">
                <a:latin typeface="Arial" charset="0"/>
                <a:cs typeface="Arial" charset="0"/>
              </a:rPr>
              <a:t> = 15 mM </a:t>
            </a:r>
            <a:r>
              <a:rPr lang="fr-CA" sz="1600" dirty="0">
                <a:latin typeface="Arial" charset="0"/>
                <a:cs typeface="Arial" charset="0"/>
                <a:sym typeface="Symbol"/>
              </a:rPr>
              <a:t> </a:t>
            </a:r>
            <a:r>
              <a:rPr lang="fr-CA" sz="1600" b="1" dirty="0">
                <a:latin typeface="Arial" charset="0"/>
              </a:rPr>
              <a:t>E</a:t>
            </a:r>
            <a:r>
              <a:rPr lang="fr-CA" sz="2000" b="1" baseline="-25000" dirty="0">
                <a:latin typeface="Arial" charset="0"/>
              </a:rPr>
              <a:t>Na</a:t>
            </a:r>
            <a:r>
              <a:rPr lang="fr-CA" sz="1600" b="1" dirty="0">
                <a:latin typeface="Arial" charset="0"/>
              </a:rPr>
              <a:t> = 61 log (150/15) = + 61 mV</a:t>
            </a:r>
          </a:p>
        </p:txBody>
      </p:sp>
      <p:sp>
        <p:nvSpPr>
          <p:cNvPr id="3" name="Text Box 10"/>
          <p:cNvSpPr txBox="1">
            <a:spLocks noChangeArrowheads="1"/>
          </p:cNvSpPr>
          <p:nvPr/>
        </p:nvSpPr>
        <p:spPr bwMode="auto">
          <a:xfrm>
            <a:off x="275894" y="3894875"/>
            <a:ext cx="8592209" cy="89693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14375">
              <a:defRPr sz="2400">
                <a:solidFill>
                  <a:schemeClr val="tx1"/>
                </a:solidFill>
                <a:latin typeface="Times New Roman" pitchFamily="18" charset="0"/>
              </a:defRPr>
            </a:lvl1pPr>
            <a:lvl2pPr marL="742950" indent="-285750" defTabSz="714375">
              <a:defRPr sz="2400">
                <a:solidFill>
                  <a:schemeClr val="tx1"/>
                </a:solidFill>
                <a:latin typeface="Times New Roman" pitchFamily="18" charset="0"/>
              </a:defRPr>
            </a:lvl2pPr>
            <a:lvl3pPr marL="1143000" indent="-228600" defTabSz="714375">
              <a:defRPr sz="2400">
                <a:solidFill>
                  <a:schemeClr val="tx1"/>
                </a:solidFill>
                <a:latin typeface="Times New Roman" pitchFamily="18" charset="0"/>
              </a:defRPr>
            </a:lvl3pPr>
            <a:lvl4pPr marL="1600200" indent="-228600" defTabSz="714375">
              <a:defRPr sz="2400">
                <a:solidFill>
                  <a:schemeClr val="tx1"/>
                </a:solidFill>
                <a:latin typeface="Times New Roman" pitchFamily="18" charset="0"/>
              </a:defRPr>
            </a:lvl4pPr>
            <a:lvl5pPr marL="2057400" indent="-228600" defTabSz="714375">
              <a:defRPr sz="2400">
                <a:solidFill>
                  <a:schemeClr val="tx1"/>
                </a:solidFill>
                <a:latin typeface="Times New Roman" pitchFamily="18" charset="0"/>
              </a:defRPr>
            </a:lvl5pPr>
            <a:lvl6pPr marL="2514600" indent="-228600" defTabSz="714375" eaLnBrk="0" fontAlgn="base" hangingPunct="0">
              <a:spcBef>
                <a:spcPct val="0"/>
              </a:spcBef>
              <a:spcAft>
                <a:spcPct val="0"/>
              </a:spcAft>
              <a:defRPr sz="2400">
                <a:solidFill>
                  <a:schemeClr val="tx1"/>
                </a:solidFill>
                <a:latin typeface="Times New Roman" pitchFamily="18" charset="0"/>
              </a:defRPr>
            </a:lvl6pPr>
            <a:lvl7pPr marL="2971800" indent="-228600" defTabSz="714375" eaLnBrk="0" fontAlgn="base" hangingPunct="0">
              <a:spcBef>
                <a:spcPct val="0"/>
              </a:spcBef>
              <a:spcAft>
                <a:spcPct val="0"/>
              </a:spcAft>
              <a:defRPr sz="2400">
                <a:solidFill>
                  <a:schemeClr val="tx1"/>
                </a:solidFill>
                <a:latin typeface="Times New Roman" pitchFamily="18" charset="0"/>
              </a:defRPr>
            </a:lvl7pPr>
            <a:lvl8pPr marL="3429000" indent="-228600" defTabSz="714375" eaLnBrk="0" fontAlgn="base" hangingPunct="0">
              <a:spcBef>
                <a:spcPct val="0"/>
              </a:spcBef>
              <a:spcAft>
                <a:spcPct val="0"/>
              </a:spcAft>
              <a:defRPr sz="2400">
                <a:solidFill>
                  <a:schemeClr val="tx1"/>
                </a:solidFill>
                <a:latin typeface="Times New Roman" pitchFamily="18" charset="0"/>
              </a:defRPr>
            </a:lvl8pPr>
            <a:lvl9pPr marL="3886200" indent="-228600" defTabSz="714375" eaLnBrk="0" fontAlgn="base" hangingPunct="0">
              <a:spcBef>
                <a:spcPct val="0"/>
              </a:spcBef>
              <a:spcAft>
                <a:spcPct val="0"/>
              </a:spcAft>
              <a:defRPr sz="2400">
                <a:solidFill>
                  <a:schemeClr val="tx1"/>
                </a:solidFill>
                <a:latin typeface="Times New Roman" pitchFamily="18" charset="0"/>
              </a:defRPr>
            </a:lvl9pPr>
          </a:lstStyle>
          <a:p>
            <a:pPr>
              <a:spcAft>
                <a:spcPts val="300"/>
              </a:spcAft>
            </a:pPr>
            <a:r>
              <a:rPr lang="fr-CA" sz="1600" dirty="0">
                <a:solidFill>
                  <a:srgbClr val="FF0000"/>
                </a:solidFill>
                <a:latin typeface="Arial" charset="0"/>
                <a:cs typeface="Arial" charset="0"/>
              </a:rPr>
              <a:t>Question :</a:t>
            </a:r>
          </a:p>
          <a:p>
            <a:pPr>
              <a:spcAft>
                <a:spcPct val="25000"/>
              </a:spcAft>
            </a:pPr>
            <a:r>
              <a:rPr lang="fr-CA" sz="1600" dirty="0">
                <a:solidFill>
                  <a:srgbClr val="FF0000"/>
                </a:solidFill>
                <a:latin typeface="Arial" charset="0"/>
                <a:cs typeface="Arial" charset="0"/>
              </a:rPr>
              <a:t>Que seraient les potentiels d’équilibre des ions K</a:t>
            </a:r>
            <a:r>
              <a:rPr lang="fr-CA" sz="1600" baseline="30000" dirty="0">
                <a:solidFill>
                  <a:srgbClr val="FF0000"/>
                </a:solidFill>
                <a:latin typeface="Arial" charset="0"/>
                <a:cs typeface="Arial" charset="0"/>
              </a:rPr>
              <a:t>+</a:t>
            </a:r>
            <a:r>
              <a:rPr lang="fr-CA" sz="1600" dirty="0">
                <a:solidFill>
                  <a:srgbClr val="FF0000"/>
                </a:solidFill>
                <a:latin typeface="Arial" charset="0"/>
                <a:cs typeface="Arial" charset="0"/>
              </a:rPr>
              <a:t> (E</a:t>
            </a:r>
            <a:r>
              <a:rPr lang="fr-CA" sz="2000" baseline="-25000" dirty="0">
                <a:solidFill>
                  <a:srgbClr val="FF0000"/>
                </a:solidFill>
                <a:latin typeface="Arial" charset="0"/>
                <a:cs typeface="Arial" charset="0"/>
              </a:rPr>
              <a:t>K</a:t>
            </a:r>
            <a:r>
              <a:rPr lang="fr-CA" sz="1600" dirty="0">
                <a:solidFill>
                  <a:srgbClr val="FF0000"/>
                </a:solidFill>
                <a:latin typeface="Arial" charset="0"/>
                <a:cs typeface="Arial" charset="0"/>
              </a:rPr>
              <a:t>) et Na</a:t>
            </a:r>
            <a:r>
              <a:rPr lang="fr-CA" sz="1600" baseline="30000" dirty="0">
                <a:solidFill>
                  <a:srgbClr val="FF0000"/>
                </a:solidFill>
                <a:latin typeface="Arial" charset="0"/>
                <a:cs typeface="Arial" charset="0"/>
              </a:rPr>
              <a:t>+</a:t>
            </a:r>
            <a:r>
              <a:rPr lang="fr-CA" sz="1600" dirty="0">
                <a:solidFill>
                  <a:srgbClr val="FF0000"/>
                </a:solidFill>
                <a:latin typeface="Arial" charset="0"/>
                <a:cs typeface="Arial" charset="0"/>
              </a:rPr>
              <a:t> (E</a:t>
            </a:r>
            <a:r>
              <a:rPr lang="fr-CA" sz="2000" baseline="-25000" dirty="0">
                <a:solidFill>
                  <a:srgbClr val="FF0000"/>
                </a:solidFill>
                <a:latin typeface="Arial" charset="0"/>
                <a:cs typeface="Arial" charset="0"/>
              </a:rPr>
              <a:t>Na</a:t>
            </a:r>
            <a:r>
              <a:rPr lang="fr-CA" sz="1600" dirty="0">
                <a:solidFill>
                  <a:srgbClr val="FF0000"/>
                </a:solidFill>
                <a:latin typeface="Arial" charset="0"/>
                <a:cs typeface="Arial" charset="0"/>
              </a:rPr>
              <a:t>) si leur concentration intracellulaire était égale à leur concentration extracellulaire ?</a:t>
            </a:r>
            <a:endParaRPr lang="fr-CA" sz="1600" baseline="30000" dirty="0">
              <a:solidFill>
                <a:srgbClr val="FF0000"/>
              </a:solidFill>
              <a:latin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4"/>
          <p:cNvSpPr txBox="1">
            <a:spLocks noChangeArrowheads="1"/>
          </p:cNvSpPr>
          <p:nvPr/>
        </p:nvSpPr>
        <p:spPr bwMode="auto">
          <a:xfrm>
            <a:off x="302884" y="273160"/>
            <a:ext cx="8580985" cy="4896725"/>
          </a:xfrm>
          <a:prstGeom prst="rect">
            <a:avLst/>
          </a:prstGeom>
          <a:noFill/>
          <a:ln w="9525">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14375">
              <a:tabLst>
                <a:tab pos="1524000" algn="l"/>
              </a:tabLst>
              <a:defRPr sz="2400">
                <a:solidFill>
                  <a:schemeClr val="tx1"/>
                </a:solidFill>
                <a:latin typeface="Times New Roman" pitchFamily="18" charset="0"/>
              </a:defRPr>
            </a:lvl1pPr>
            <a:lvl2pPr marL="290513" indent="-176213" defTabSz="714375">
              <a:tabLst>
                <a:tab pos="1524000" algn="l"/>
              </a:tabLst>
              <a:defRPr sz="2400">
                <a:solidFill>
                  <a:schemeClr val="tx1"/>
                </a:solidFill>
                <a:latin typeface="Times New Roman" pitchFamily="18" charset="0"/>
              </a:defRPr>
            </a:lvl2pPr>
            <a:lvl3pPr marL="720725" indent="-180975" defTabSz="714375">
              <a:tabLst>
                <a:tab pos="1524000" algn="l"/>
              </a:tabLst>
              <a:defRPr sz="2400">
                <a:solidFill>
                  <a:schemeClr val="tx1"/>
                </a:solidFill>
                <a:latin typeface="Times New Roman" pitchFamily="18" charset="0"/>
              </a:defRPr>
            </a:lvl3pPr>
            <a:lvl4pPr marL="1600200" indent="-228600" defTabSz="714375">
              <a:tabLst>
                <a:tab pos="1524000" algn="l"/>
              </a:tabLst>
              <a:defRPr sz="2400">
                <a:solidFill>
                  <a:schemeClr val="tx1"/>
                </a:solidFill>
                <a:latin typeface="Times New Roman" pitchFamily="18" charset="0"/>
              </a:defRPr>
            </a:lvl4pPr>
            <a:lvl5pPr marL="2057400" indent="-228600" defTabSz="714375">
              <a:tabLst>
                <a:tab pos="1524000" algn="l"/>
              </a:tabLst>
              <a:defRPr sz="2400">
                <a:solidFill>
                  <a:schemeClr val="tx1"/>
                </a:solidFill>
                <a:latin typeface="Times New Roman" pitchFamily="18" charset="0"/>
              </a:defRPr>
            </a:lvl5pPr>
            <a:lvl6pPr marL="2514600" indent="-228600" defTabSz="714375" eaLnBrk="0" fontAlgn="base" hangingPunct="0">
              <a:spcBef>
                <a:spcPct val="0"/>
              </a:spcBef>
              <a:spcAft>
                <a:spcPct val="0"/>
              </a:spcAft>
              <a:tabLst>
                <a:tab pos="1524000" algn="l"/>
              </a:tabLst>
              <a:defRPr sz="2400">
                <a:solidFill>
                  <a:schemeClr val="tx1"/>
                </a:solidFill>
                <a:latin typeface="Times New Roman" pitchFamily="18" charset="0"/>
              </a:defRPr>
            </a:lvl6pPr>
            <a:lvl7pPr marL="2971800" indent="-228600" defTabSz="714375" eaLnBrk="0" fontAlgn="base" hangingPunct="0">
              <a:spcBef>
                <a:spcPct val="0"/>
              </a:spcBef>
              <a:spcAft>
                <a:spcPct val="0"/>
              </a:spcAft>
              <a:tabLst>
                <a:tab pos="1524000" algn="l"/>
              </a:tabLst>
              <a:defRPr sz="2400">
                <a:solidFill>
                  <a:schemeClr val="tx1"/>
                </a:solidFill>
                <a:latin typeface="Times New Roman" pitchFamily="18" charset="0"/>
              </a:defRPr>
            </a:lvl7pPr>
            <a:lvl8pPr marL="3429000" indent="-228600" defTabSz="714375" eaLnBrk="0" fontAlgn="base" hangingPunct="0">
              <a:spcBef>
                <a:spcPct val="0"/>
              </a:spcBef>
              <a:spcAft>
                <a:spcPct val="0"/>
              </a:spcAft>
              <a:tabLst>
                <a:tab pos="1524000" algn="l"/>
              </a:tabLst>
              <a:defRPr sz="2400">
                <a:solidFill>
                  <a:schemeClr val="tx1"/>
                </a:solidFill>
                <a:latin typeface="Times New Roman" pitchFamily="18" charset="0"/>
              </a:defRPr>
            </a:lvl8pPr>
            <a:lvl9pPr marL="3886200" indent="-228600" defTabSz="714375" eaLnBrk="0" fontAlgn="base" hangingPunct="0">
              <a:spcBef>
                <a:spcPct val="0"/>
              </a:spcBef>
              <a:spcAft>
                <a:spcPct val="0"/>
              </a:spcAft>
              <a:tabLst>
                <a:tab pos="1524000" algn="l"/>
              </a:tabLst>
              <a:defRPr sz="2400">
                <a:solidFill>
                  <a:schemeClr val="tx1"/>
                </a:solidFill>
                <a:latin typeface="Times New Roman" pitchFamily="18" charset="0"/>
              </a:defRPr>
            </a:lvl9pPr>
          </a:lstStyle>
          <a:p>
            <a:pPr marL="1079500" indent="-1079500">
              <a:spcAft>
                <a:spcPct val="25000"/>
              </a:spcAft>
            </a:pPr>
            <a:r>
              <a:rPr lang="fr-CA" sz="2000" b="1" i="1" dirty="0">
                <a:latin typeface="Arial" charset="0"/>
                <a:cs typeface="Arial" charset="0"/>
              </a:rPr>
              <a:t>Cas #3	</a:t>
            </a:r>
            <a:r>
              <a:rPr lang="fr-CA" sz="2000" b="1" dirty="0">
                <a:latin typeface="Arial" charset="0"/>
                <a:cs typeface="Arial" charset="0"/>
              </a:rPr>
              <a:t>La membrane est perméable aux ions K</a:t>
            </a:r>
            <a:r>
              <a:rPr lang="fr-CA" sz="2000" b="1" baseline="30000" dirty="0">
                <a:latin typeface="Arial" charset="0"/>
                <a:cs typeface="Arial" charset="0"/>
              </a:rPr>
              <a:t>+</a:t>
            </a:r>
            <a:r>
              <a:rPr lang="fr-CA" sz="2000" b="1" dirty="0">
                <a:latin typeface="Arial" charset="0"/>
                <a:cs typeface="Arial" charset="0"/>
              </a:rPr>
              <a:t> </a:t>
            </a:r>
            <a:r>
              <a:rPr lang="fr-CA" sz="2000" b="1" u="sng" dirty="0">
                <a:latin typeface="Arial" charset="0"/>
                <a:cs typeface="Arial" charset="0"/>
              </a:rPr>
              <a:t>et</a:t>
            </a:r>
            <a:r>
              <a:rPr lang="fr-CA" sz="2000" b="1" dirty="0">
                <a:latin typeface="Arial" charset="0"/>
                <a:cs typeface="Arial" charset="0"/>
              </a:rPr>
              <a:t> aux ions Na</a:t>
            </a:r>
            <a:r>
              <a:rPr lang="fr-CA" sz="2000" b="1" baseline="30000" dirty="0">
                <a:latin typeface="Arial" charset="0"/>
                <a:cs typeface="Arial" charset="0"/>
              </a:rPr>
              <a:t>+</a:t>
            </a:r>
          </a:p>
          <a:p>
            <a:pPr>
              <a:spcAft>
                <a:spcPct val="10000"/>
              </a:spcAft>
            </a:pPr>
            <a:r>
              <a:rPr lang="fr-CA" sz="1600" dirty="0">
                <a:latin typeface="Arial" charset="0"/>
              </a:rPr>
              <a:t>Des deux cas discutés auparavant :</a:t>
            </a:r>
          </a:p>
          <a:p>
            <a:pPr marL="176213" lvl="1">
              <a:spcAft>
                <a:spcPct val="10000"/>
              </a:spcAft>
              <a:buFontTx/>
              <a:buChar char="•"/>
            </a:pPr>
            <a:r>
              <a:rPr lang="fr-CA" sz="1600" dirty="0">
                <a:latin typeface="Arial" charset="0"/>
              </a:rPr>
              <a:t>Si la membrane plasmique n’était perméable qu’aux ions K</a:t>
            </a:r>
            <a:r>
              <a:rPr lang="fr-CA" sz="1600" baseline="30000" dirty="0">
                <a:latin typeface="Arial" charset="0"/>
              </a:rPr>
              <a:t>+</a:t>
            </a:r>
            <a:r>
              <a:rPr lang="fr-CA" sz="1600" dirty="0">
                <a:latin typeface="Arial" charset="0"/>
              </a:rPr>
              <a:t>, le potentiel de membrane serait négatif et égal à E</a:t>
            </a:r>
            <a:r>
              <a:rPr lang="fr-CA" sz="1600" baseline="-25000" dirty="0">
                <a:latin typeface="Arial" charset="0"/>
              </a:rPr>
              <a:t>K</a:t>
            </a:r>
            <a:r>
              <a:rPr lang="fr-CA" sz="1600" dirty="0">
                <a:latin typeface="Arial" charset="0"/>
              </a:rPr>
              <a:t>: i.e. environ </a:t>
            </a:r>
            <a:r>
              <a:rPr lang="fr-CA" sz="1600" dirty="0">
                <a:latin typeface="+mj-lt"/>
                <a:cs typeface="Times New Roman"/>
                <a:sym typeface="Symbol" pitchFamily="18" charset="2"/>
              </a:rPr>
              <a:t>−</a:t>
            </a:r>
            <a:r>
              <a:rPr lang="fr-CA" sz="1600" dirty="0">
                <a:latin typeface="Arial" charset="0"/>
              </a:rPr>
              <a:t>90 mV.</a:t>
            </a:r>
          </a:p>
          <a:p>
            <a:pPr marL="176213" lvl="1">
              <a:spcAft>
                <a:spcPct val="10000"/>
              </a:spcAft>
              <a:buFontTx/>
              <a:buChar char="•"/>
            </a:pPr>
            <a:r>
              <a:rPr lang="fr-CA" sz="1600" dirty="0">
                <a:latin typeface="Arial" charset="0"/>
              </a:rPr>
              <a:t>Si la membrane plasmique n’était perméable qu’aux ions Na</a:t>
            </a:r>
            <a:r>
              <a:rPr lang="fr-CA" sz="1600" baseline="30000" dirty="0">
                <a:latin typeface="Arial" charset="0"/>
              </a:rPr>
              <a:t>+</a:t>
            </a:r>
            <a:r>
              <a:rPr lang="fr-CA" sz="1600" dirty="0">
                <a:latin typeface="Arial" charset="0"/>
              </a:rPr>
              <a:t>, le potentiel de membrane serait positif et égal à E</a:t>
            </a:r>
            <a:r>
              <a:rPr lang="fr-CA" sz="1600" baseline="-25000" dirty="0">
                <a:latin typeface="Arial" charset="0"/>
              </a:rPr>
              <a:t>Na</a:t>
            </a:r>
            <a:r>
              <a:rPr lang="fr-CA" sz="1600" dirty="0">
                <a:latin typeface="Arial" charset="0"/>
              </a:rPr>
              <a:t>: i.e. environ +60 mV.</a:t>
            </a:r>
          </a:p>
          <a:p>
            <a:pPr lvl="1">
              <a:spcAft>
                <a:spcPct val="10000"/>
              </a:spcAft>
            </a:pPr>
            <a:endParaRPr lang="fr-CA" sz="1600" dirty="0">
              <a:latin typeface="Arial" charset="0"/>
            </a:endParaRPr>
          </a:p>
          <a:p>
            <a:pPr>
              <a:spcAft>
                <a:spcPct val="10000"/>
              </a:spcAft>
            </a:pPr>
            <a:r>
              <a:rPr lang="fr-CA" sz="1600" u="sng" dirty="0">
                <a:latin typeface="Arial" charset="0"/>
              </a:rPr>
              <a:t>Mais que se passe-t-il si la membrane est perméable à ces deux ions en même temps</a:t>
            </a:r>
            <a:r>
              <a:rPr lang="fr-CA" sz="1600" dirty="0">
                <a:latin typeface="Arial" charset="0"/>
              </a:rPr>
              <a:t> ?</a:t>
            </a:r>
          </a:p>
          <a:p>
            <a:pPr marL="176213" lvl="1">
              <a:spcBef>
                <a:spcPts val="600"/>
              </a:spcBef>
              <a:spcAft>
                <a:spcPts val="300"/>
              </a:spcAft>
              <a:buFontTx/>
              <a:buChar char="•"/>
            </a:pPr>
            <a:r>
              <a:rPr lang="fr-CA" sz="1600" dirty="0">
                <a:latin typeface="Arial" charset="0"/>
              </a:rPr>
              <a:t>Le potentiel de membrane serait alors une moyenne pondérée de ces deux potentiels d’équilibre, selon la </a:t>
            </a:r>
            <a:r>
              <a:rPr lang="fr-CA" sz="1600" u="sng" dirty="0">
                <a:latin typeface="Arial" charset="0"/>
              </a:rPr>
              <a:t>perméabilité relative</a:t>
            </a:r>
            <a:r>
              <a:rPr lang="fr-CA" sz="1600" dirty="0">
                <a:latin typeface="Arial" charset="0"/>
              </a:rPr>
              <a:t> de la membrane pour Na</a:t>
            </a:r>
            <a:r>
              <a:rPr lang="fr-CA" sz="1600" baseline="30000" dirty="0">
                <a:latin typeface="Arial" charset="0"/>
              </a:rPr>
              <a:t>+</a:t>
            </a:r>
            <a:r>
              <a:rPr lang="fr-CA" sz="1600" dirty="0">
                <a:latin typeface="Arial" charset="0"/>
              </a:rPr>
              <a:t> et K</a:t>
            </a:r>
            <a:r>
              <a:rPr lang="fr-CA" sz="1600" baseline="30000" dirty="0">
                <a:latin typeface="Arial" charset="0"/>
              </a:rPr>
              <a:t>+</a:t>
            </a:r>
            <a:r>
              <a:rPr lang="fr-CA" sz="1600" dirty="0">
                <a:latin typeface="Arial" charset="0"/>
              </a:rPr>
              <a:t>.</a:t>
            </a:r>
          </a:p>
          <a:p>
            <a:pPr marL="363538" lvl="2" indent="-187325">
              <a:spcAft>
                <a:spcPts val="0"/>
              </a:spcAft>
            </a:pPr>
            <a:r>
              <a:rPr lang="fr-CA" sz="1600" i="1" dirty="0">
                <a:latin typeface="Arial" charset="0"/>
              </a:rPr>
              <a:t>La perméabilité membranaire pour un ion donné est symbolisée par la lettre P :</a:t>
            </a:r>
          </a:p>
          <a:p>
            <a:pPr marL="363538" lvl="2" indent="-187325">
              <a:spcAft>
                <a:spcPts val="0"/>
              </a:spcAft>
            </a:pPr>
            <a:r>
              <a:rPr lang="fr-CA" sz="1600" i="1" dirty="0">
                <a:latin typeface="Arial" charset="0"/>
              </a:rPr>
              <a:t>P</a:t>
            </a:r>
            <a:r>
              <a:rPr lang="fr-CA" sz="1600" i="1" baseline="-10000" dirty="0">
                <a:latin typeface="Arial" charset="0"/>
              </a:rPr>
              <a:t>K </a:t>
            </a:r>
            <a:r>
              <a:rPr lang="fr-CA" sz="1600" i="1" dirty="0">
                <a:latin typeface="Arial" charset="0"/>
              </a:rPr>
              <a:t>= perméabilité membranaire pour les ions K</a:t>
            </a:r>
            <a:r>
              <a:rPr lang="fr-CA" sz="1600" i="1" baseline="30000" dirty="0">
                <a:latin typeface="Arial" charset="0"/>
              </a:rPr>
              <a:t>+</a:t>
            </a:r>
            <a:endParaRPr lang="fr-CA" sz="1600" i="1" dirty="0">
              <a:latin typeface="Arial" charset="0"/>
            </a:endParaRPr>
          </a:p>
          <a:p>
            <a:pPr marL="363538" lvl="2" indent="-187325">
              <a:spcAft>
                <a:spcPts val="0"/>
              </a:spcAft>
            </a:pPr>
            <a:r>
              <a:rPr lang="fr-CA" sz="1600" i="1" dirty="0">
                <a:latin typeface="Arial" charset="0"/>
              </a:rPr>
              <a:t>P</a:t>
            </a:r>
            <a:r>
              <a:rPr lang="fr-CA" sz="1600" i="1" baseline="-10000" dirty="0">
                <a:latin typeface="Arial" charset="0"/>
              </a:rPr>
              <a:t>Na </a:t>
            </a:r>
            <a:r>
              <a:rPr lang="fr-CA" sz="1600" i="1" dirty="0">
                <a:latin typeface="Arial" charset="0"/>
              </a:rPr>
              <a:t>= perméabilité membranaire pour les ions Na</a:t>
            </a:r>
            <a:r>
              <a:rPr lang="fr-CA" sz="1600" i="1" baseline="30000" dirty="0">
                <a:latin typeface="Arial" charset="0"/>
              </a:rPr>
              <a:t>+</a:t>
            </a:r>
            <a:endParaRPr lang="fr-CA" sz="1600" i="1" baseline="-10000" dirty="0">
              <a:latin typeface="Arial" charset="0"/>
            </a:endParaRPr>
          </a:p>
          <a:p>
            <a:pPr marL="176213" lvl="1">
              <a:spcBef>
                <a:spcPts val="1200"/>
              </a:spcBef>
              <a:spcAft>
                <a:spcPts val="300"/>
              </a:spcAft>
              <a:buFontTx/>
              <a:buChar char="•"/>
            </a:pPr>
            <a:r>
              <a:rPr lang="fr-CA" sz="1600" u="sng" dirty="0">
                <a:latin typeface="Arial" charset="0"/>
              </a:rPr>
              <a:t>Exemples</a:t>
            </a:r>
            <a:r>
              <a:rPr lang="fr-CA" sz="1600" dirty="0">
                <a:latin typeface="Arial" charset="0"/>
              </a:rPr>
              <a:t> :</a:t>
            </a:r>
          </a:p>
          <a:p>
            <a:pPr marL="363538" lvl="2" indent="-187325">
              <a:spcAft>
                <a:spcPct val="10000"/>
              </a:spcAft>
              <a:buFont typeface="Arial" panose="020B0604020202020204" pitchFamily="34" charset="0"/>
              <a:buChar char="−"/>
            </a:pPr>
            <a:r>
              <a:rPr lang="fr-CA" sz="1600" dirty="0">
                <a:latin typeface="+mj-lt"/>
              </a:rPr>
              <a:t>Si P</a:t>
            </a:r>
            <a:r>
              <a:rPr lang="fr-CA" sz="1600" baseline="-10000" dirty="0">
                <a:latin typeface="+mj-lt"/>
              </a:rPr>
              <a:t>K</a:t>
            </a:r>
            <a:r>
              <a:rPr lang="fr-CA" sz="1600" dirty="0">
                <a:latin typeface="+mj-lt"/>
              </a:rPr>
              <a:t> &gt; P</a:t>
            </a:r>
            <a:r>
              <a:rPr lang="fr-CA" sz="1600" baseline="-10000" dirty="0">
                <a:latin typeface="+mj-lt"/>
              </a:rPr>
              <a:t>Na</a:t>
            </a:r>
            <a:r>
              <a:rPr lang="fr-CA" sz="1600" dirty="0">
                <a:latin typeface="+mj-lt"/>
              </a:rPr>
              <a:t>, le potentiel de membrane (V</a:t>
            </a:r>
            <a:r>
              <a:rPr lang="fr-CA" sz="1600" baseline="-25000" dirty="0">
                <a:latin typeface="+mj-lt"/>
              </a:rPr>
              <a:t>m</a:t>
            </a:r>
            <a:r>
              <a:rPr lang="fr-CA" sz="1600" dirty="0">
                <a:latin typeface="+mj-lt"/>
              </a:rPr>
              <a:t>) serait plus près de </a:t>
            </a:r>
            <a:r>
              <a:rPr lang="fr-CA" sz="1600" dirty="0">
                <a:latin typeface="+mj-lt"/>
                <a:cs typeface="Times New Roman"/>
                <a:sym typeface="Symbol" pitchFamily="18" charset="2"/>
              </a:rPr>
              <a:t>−</a:t>
            </a:r>
            <a:r>
              <a:rPr lang="fr-CA" sz="1600" dirty="0">
                <a:latin typeface="+mj-lt"/>
              </a:rPr>
              <a:t>90 mV que de +60 mV.</a:t>
            </a:r>
          </a:p>
          <a:p>
            <a:pPr marL="363538" lvl="2" indent="-187325">
              <a:spcAft>
                <a:spcPct val="10000"/>
              </a:spcAft>
              <a:buFont typeface="Arial" panose="020B0604020202020204" pitchFamily="34" charset="0"/>
              <a:buChar char="−"/>
            </a:pPr>
            <a:r>
              <a:rPr lang="fr-CA" sz="1600" dirty="0">
                <a:latin typeface="+mj-lt"/>
              </a:rPr>
              <a:t>Si P</a:t>
            </a:r>
            <a:r>
              <a:rPr lang="fr-CA" sz="1600" baseline="-10000" dirty="0">
                <a:latin typeface="+mj-lt"/>
              </a:rPr>
              <a:t>Na</a:t>
            </a:r>
            <a:r>
              <a:rPr lang="fr-CA" sz="1600" dirty="0">
                <a:latin typeface="+mj-lt"/>
              </a:rPr>
              <a:t> &gt; P</a:t>
            </a:r>
            <a:r>
              <a:rPr lang="fr-CA" sz="1600" baseline="-10000" dirty="0">
                <a:latin typeface="+mj-lt"/>
              </a:rPr>
              <a:t>K</a:t>
            </a:r>
            <a:r>
              <a:rPr lang="fr-CA" sz="1600" dirty="0">
                <a:latin typeface="+mj-lt"/>
              </a:rPr>
              <a:t>, V</a:t>
            </a:r>
            <a:r>
              <a:rPr lang="fr-CA" sz="1600" baseline="-25000" dirty="0">
                <a:latin typeface="+mj-lt"/>
              </a:rPr>
              <a:t>m</a:t>
            </a:r>
            <a:r>
              <a:rPr lang="fr-CA" sz="1600" dirty="0">
                <a:latin typeface="+mj-lt"/>
              </a:rPr>
              <a:t> serait plus près de +60 mV que de </a:t>
            </a:r>
            <a:r>
              <a:rPr lang="fr-CA" sz="1600" dirty="0">
                <a:latin typeface="+mj-lt"/>
                <a:cs typeface="Times New Roman"/>
                <a:sym typeface="Symbol" pitchFamily="18" charset="2"/>
              </a:rPr>
              <a:t>−</a:t>
            </a:r>
            <a:r>
              <a:rPr lang="fr-CA" sz="1600" dirty="0">
                <a:latin typeface="+mj-lt"/>
              </a:rPr>
              <a:t>90 mV.</a:t>
            </a:r>
          </a:p>
          <a:p>
            <a:pPr marL="363538" lvl="2" indent="-187325">
              <a:spcAft>
                <a:spcPct val="10000"/>
              </a:spcAft>
              <a:buFont typeface="Arial" panose="020B0604020202020204" pitchFamily="34" charset="0"/>
              <a:buChar char="−"/>
            </a:pPr>
            <a:r>
              <a:rPr lang="fr-CA" sz="1600" dirty="0">
                <a:latin typeface="+mj-lt"/>
              </a:rPr>
              <a:t>Si P</a:t>
            </a:r>
            <a:r>
              <a:rPr lang="fr-CA" sz="1600" baseline="-25000" dirty="0">
                <a:latin typeface="+mj-lt"/>
              </a:rPr>
              <a:t>K</a:t>
            </a:r>
            <a:r>
              <a:rPr lang="fr-CA" sz="1600" dirty="0">
                <a:latin typeface="+mj-lt"/>
              </a:rPr>
              <a:t> = P</a:t>
            </a:r>
            <a:r>
              <a:rPr lang="fr-CA" sz="1600" baseline="-25000" dirty="0">
                <a:latin typeface="+mj-lt"/>
              </a:rPr>
              <a:t>Na</a:t>
            </a:r>
            <a:r>
              <a:rPr lang="fr-CA" sz="1600" dirty="0">
                <a:latin typeface="+mj-lt"/>
              </a:rPr>
              <a:t>, V</a:t>
            </a:r>
            <a:r>
              <a:rPr lang="fr-CA" sz="1600" baseline="-25000" dirty="0">
                <a:latin typeface="+mj-lt"/>
              </a:rPr>
              <a:t>m</a:t>
            </a:r>
            <a:r>
              <a:rPr lang="fr-CA" sz="1600" dirty="0">
                <a:latin typeface="+mj-lt"/>
              </a:rPr>
              <a:t> ≈ </a:t>
            </a:r>
            <a:r>
              <a:rPr lang="fr-CA" sz="1600" dirty="0">
                <a:latin typeface="+mj-lt"/>
                <a:cs typeface="Times New Roman"/>
              </a:rPr>
              <a:t>−</a:t>
            </a:r>
            <a:r>
              <a:rPr lang="fr-CA" sz="1600" dirty="0">
                <a:latin typeface="+mj-lt"/>
              </a:rPr>
              <a:t>15 mV.</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9516" y="5297721"/>
            <a:ext cx="8686800" cy="1146468"/>
          </a:xfrm>
          <a:prstGeom prst="rect">
            <a:avLst/>
          </a:prstGeom>
          <a:ln>
            <a:solidFill>
              <a:srgbClr val="0000FF"/>
            </a:solidFill>
          </a:ln>
        </p:spPr>
        <p:txBody>
          <a:bodyPr wrap="square">
            <a:spAutoFit/>
          </a:bodyPr>
          <a:lstStyle/>
          <a:p>
            <a:pPr marL="176213" lvl="2">
              <a:spcAft>
                <a:spcPts val="300"/>
              </a:spcAft>
            </a:pPr>
            <a:r>
              <a:rPr lang="fr-CA" sz="1400" dirty="0">
                <a:latin typeface="Arial" charset="0"/>
              </a:rPr>
              <a:t>Si P</a:t>
            </a:r>
            <a:r>
              <a:rPr lang="fr-CA" sz="1400" baseline="-10000" dirty="0">
                <a:latin typeface="Arial" charset="0"/>
              </a:rPr>
              <a:t>K</a:t>
            </a:r>
            <a:r>
              <a:rPr lang="fr-CA" sz="1400" dirty="0">
                <a:latin typeface="Arial" charset="0"/>
              </a:rPr>
              <a:t> &gt; P</a:t>
            </a:r>
            <a:r>
              <a:rPr lang="fr-CA" sz="1400" baseline="-10000" dirty="0">
                <a:latin typeface="Arial" charset="0"/>
              </a:rPr>
              <a:t>Na</a:t>
            </a:r>
            <a:r>
              <a:rPr lang="fr-CA" sz="1400" dirty="0">
                <a:latin typeface="Arial" charset="0"/>
              </a:rPr>
              <a:t>, le potentiel de membrane (V</a:t>
            </a:r>
            <a:r>
              <a:rPr lang="fr-CA" sz="1400" baseline="-25000" dirty="0">
                <a:latin typeface="Arial" charset="0"/>
              </a:rPr>
              <a:t>m</a:t>
            </a:r>
            <a:r>
              <a:rPr lang="fr-CA" sz="1400" dirty="0">
                <a:latin typeface="Arial" charset="0"/>
              </a:rPr>
              <a:t>) serait plus près de E</a:t>
            </a:r>
            <a:r>
              <a:rPr lang="fr-CA" sz="1400" baseline="-25000" dirty="0">
                <a:latin typeface="Arial" charset="0"/>
              </a:rPr>
              <a:t>K</a:t>
            </a:r>
            <a:r>
              <a:rPr lang="fr-CA" sz="1400" dirty="0">
                <a:latin typeface="Arial" charset="0"/>
              </a:rPr>
              <a:t> (</a:t>
            </a:r>
            <a:r>
              <a:rPr lang="fr-CA" sz="1400" dirty="0">
                <a:latin typeface="Arial"/>
                <a:cs typeface="Arial"/>
                <a:sym typeface="Symbol" pitchFamily="18" charset="2"/>
              </a:rPr>
              <a:t>−</a:t>
            </a:r>
            <a:r>
              <a:rPr lang="fr-CA" sz="1400" dirty="0">
                <a:latin typeface="Arial" charset="0"/>
              </a:rPr>
              <a:t>90 mV) que de E</a:t>
            </a:r>
            <a:r>
              <a:rPr lang="fr-CA" sz="1400" baseline="-25000" dirty="0">
                <a:latin typeface="Arial" charset="0"/>
              </a:rPr>
              <a:t>Na</a:t>
            </a:r>
            <a:r>
              <a:rPr lang="fr-CA" sz="1400" dirty="0">
                <a:latin typeface="Arial" charset="0"/>
              </a:rPr>
              <a:t> (+60 mV). </a:t>
            </a:r>
          </a:p>
          <a:p>
            <a:pPr marL="176213" lvl="2">
              <a:spcAft>
                <a:spcPts val="300"/>
              </a:spcAft>
            </a:pPr>
            <a:r>
              <a:rPr lang="fr-CA" sz="1400" dirty="0">
                <a:latin typeface="Arial" charset="0"/>
              </a:rPr>
              <a:t>Si P</a:t>
            </a:r>
            <a:r>
              <a:rPr lang="fr-CA" sz="1400" baseline="-10000" dirty="0">
                <a:latin typeface="Arial" charset="0"/>
              </a:rPr>
              <a:t>Na</a:t>
            </a:r>
            <a:r>
              <a:rPr lang="fr-CA" sz="1400" dirty="0">
                <a:latin typeface="Arial" charset="0"/>
              </a:rPr>
              <a:t> &gt; P</a:t>
            </a:r>
            <a:r>
              <a:rPr lang="fr-CA" sz="1400" baseline="-10000" dirty="0">
                <a:latin typeface="Arial" charset="0"/>
              </a:rPr>
              <a:t>K</a:t>
            </a:r>
            <a:r>
              <a:rPr lang="fr-CA" sz="1400" dirty="0">
                <a:latin typeface="Arial" charset="0"/>
              </a:rPr>
              <a:t>, V</a:t>
            </a:r>
            <a:r>
              <a:rPr lang="fr-CA" sz="1400" baseline="-25000" dirty="0">
                <a:latin typeface="Arial" charset="0"/>
              </a:rPr>
              <a:t>m</a:t>
            </a:r>
            <a:r>
              <a:rPr lang="fr-CA" sz="1400" dirty="0">
                <a:latin typeface="Arial" charset="0"/>
              </a:rPr>
              <a:t> serait plus près de E</a:t>
            </a:r>
            <a:r>
              <a:rPr lang="fr-CA" sz="1400" baseline="-25000" dirty="0">
                <a:latin typeface="Arial" charset="0"/>
              </a:rPr>
              <a:t>Na</a:t>
            </a:r>
            <a:r>
              <a:rPr lang="fr-CA" sz="1400" dirty="0">
                <a:latin typeface="Arial" charset="0"/>
              </a:rPr>
              <a:t> que de E</a:t>
            </a:r>
            <a:r>
              <a:rPr lang="fr-CA" sz="1400" baseline="-25000" dirty="0">
                <a:latin typeface="Arial" charset="0"/>
              </a:rPr>
              <a:t>K</a:t>
            </a:r>
            <a:r>
              <a:rPr lang="fr-CA" sz="1400" dirty="0">
                <a:latin typeface="Arial" charset="0"/>
              </a:rPr>
              <a:t>.</a:t>
            </a:r>
          </a:p>
          <a:p>
            <a:pPr marL="461963" lvl="2" indent="-285750">
              <a:spcBef>
                <a:spcPts val="600"/>
              </a:spcBef>
              <a:spcAft>
                <a:spcPts val="300"/>
              </a:spcAft>
              <a:buFont typeface="Wingdings" panose="05000000000000000000" pitchFamily="2" charset="2"/>
              <a:buChar char="Ø"/>
            </a:pPr>
            <a:r>
              <a:rPr lang="fr-CA" sz="1400" dirty="0">
                <a:latin typeface="Arial" charset="0"/>
              </a:rPr>
              <a:t>E</a:t>
            </a:r>
            <a:r>
              <a:rPr lang="fr-CA" sz="1400" baseline="-25000" dirty="0">
                <a:latin typeface="Arial" charset="0"/>
              </a:rPr>
              <a:t>K</a:t>
            </a:r>
            <a:r>
              <a:rPr lang="fr-CA" sz="1400" dirty="0">
                <a:latin typeface="Arial" charset="0"/>
              </a:rPr>
              <a:t> et E</a:t>
            </a:r>
            <a:r>
              <a:rPr lang="fr-CA" sz="1400" baseline="-25000" dirty="0">
                <a:latin typeface="Arial" charset="0"/>
              </a:rPr>
              <a:t>Na</a:t>
            </a:r>
            <a:r>
              <a:rPr lang="fr-CA" sz="1400" dirty="0">
                <a:latin typeface="Arial" charset="0"/>
              </a:rPr>
              <a:t> sont donc les valeurs limites que le potentiel de membrane peut atteindre.</a:t>
            </a:r>
          </a:p>
          <a:p>
            <a:pPr marL="461963" lvl="2" indent="-285750">
              <a:spcAft>
                <a:spcPts val="300"/>
              </a:spcAft>
              <a:buFont typeface="Wingdings" panose="05000000000000000000" pitchFamily="2" charset="2"/>
              <a:buChar char="Ø"/>
            </a:pPr>
            <a:r>
              <a:rPr lang="fr-CA" sz="1400" dirty="0">
                <a:latin typeface="Arial" charset="0"/>
              </a:rPr>
              <a:t>Pour un neurone au repos, P</a:t>
            </a:r>
            <a:r>
              <a:rPr lang="fr-CA" sz="1400" baseline="-10000" dirty="0">
                <a:latin typeface="Arial" charset="0"/>
              </a:rPr>
              <a:t>K</a:t>
            </a:r>
            <a:r>
              <a:rPr lang="fr-CA" sz="1400" dirty="0">
                <a:latin typeface="Arial" charset="0"/>
              </a:rPr>
              <a:t> ≈ (75 x P</a:t>
            </a:r>
            <a:r>
              <a:rPr lang="fr-CA" sz="1400" baseline="-10000" dirty="0">
                <a:latin typeface="Arial" charset="0"/>
              </a:rPr>
              <a:t>Na</a:t>
            </a:r>
            <a:r>
              <a:rPr lang="fr-CA" sz="1400" dirty="0">
                <a:latin typeface="Arial" charset="0"/>
              </a:rPr>
              <a:t>) et V</a:t>
            </a:r>
            <a:r>
              <a:rPr lang="fr-CA" sz="1400" baseline="-25000" dirty="0">
                <a:latin typeface="Arial" charset="0"/>
              </a:rPr>
              <a:t>r</a:t>
            </a:r>
            <a:r>
              <a:rPr lang="fr-CA" sz="1400" dirty="0">
                <a:latin typeface="Arial" charset="0"/>
              </a:rPr>
              <a:t> ≈ −70 mV.</a:t>
            </a:r>
          </a:p>
        </p:txBody>
      </p:sp>
      <p:grpSp>
        <p:nvGrpSpPr>
          <p:cNvPr id="5" name="Group 4"/>
          <p:cNvGrpSpPr/>
          <p:nvPr/>
        </p:nvGrpSpPr>
        <p:grpSpPr>
          <a:xfrm>
            <a:off x="255250" y="128957"/>
            <a:ext cx="8072804" cy="4958945"/>
            <a:chOff x="842599" y="239319"/>
            <a:chExt cx="8541489" cy="5059525"/>
          </a:xfrm>
        </p:grpSpPr>
        <p:sp>
          <p:nvSpPr>
            <p:cNvPr id="13314" name="Text Box 3"/>
            <p:cNvSpPr txBox="1">
              <a:spLocks noChangeArrowheads="1"/>
            </p:cNvSpPr>
            <p:nvPr/>
          </p:nvSpPr>
          <p:spPr bwMode="auto">
            <a:xfrm>
              <a:off x="4796057" y="239319"/>
              <a:ext cx="688943" cy="47102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i="1" dirty="0" err="1">
                  <a:latin typeface="+mj-lt"/>
                </a:rPr>
                <a:t>E</a:t>
              </a:r>
              <a:r>
                <a:rPr lang="en-US" i="1" baseline="-25000" dirty="0" err="1">
                  <a:latin typeface="+mj-lt"/>
                </a:rPr>
                <a:t>Na</a:t>
              </a:r>
              <a:endParaRPr lang="en-US" i="1" baseline="-25000" dirty="0">
                <a:latin typeface="+mj-lt"/>
              </a:endParaRPr>
            </a:p>
          </p:txBody>
        </p:sp>
        <p:sp>
          <p:nvSpPr>
            <p:cNvPr id="13315" name="Line 4"/>
            <p:cNvSpPr>
              <a:spLocks noChangeShapeType="1"/>
            </p:cNvSpPr>
            <p:nvPr/>
          </p:nvSpPr>
          <p:spPr bwMode="auto">
            <a:xfrm>
              <a:off x="1931623" y="501463"/>
              <a:ext cx="2880000" cy="7374"/>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sp>
          <p:nvSpPr>
            <p:cNvPr id="13316" name="Text Box 6"/>
            <p:cNvSpPr txBox="1">
              <a:spLocks noChangeArrowheads="1"/>
            </p:cNvSpPr>
            <p:nvPr/>
          </p:nvSpPr>
          <p:spPr bwMode="auto">
            <a:xfrm>
              <a:off x="4801789" y="4565080"/>
              <a:ext cx="556650" cy="47102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i="1" dirty="0">
                  <a:latin typeface="+mj-lt"/>
                </a:rPr>
                <a:t>E</a:t>
              </a:r>
              <a:r>
                <a:rPr lang="en-US" i="1" baseline="-25000" dirty="0">
                  <a:latin typeface="+mj-lt"/>
                </a:rPr>
                <a:t>K</a:t>
              </a:r>
            </a:p>
          </p:txBody>
        </p:sp>
        <p:sp>
          <p:nvSpPr>
            <p:cNvPr id="13317" name="Line 7"/>
            <p:cNvSpPr>
              <a:spLocks noChangeShapeType="1"/>
            </p:cNvSpPr>
            <p:nvPr/>
          </p:nvSpPr>
          <p:spPr bwMode="auto">
            <a:xfrm>
              <a:off x="1947499" y="4847777"/>
              <a:ext cx="2880000" cy="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sp>
          <p:nvSpPr>
            <p:cNvPr id="13318" name="Text Box 13"/>
            <p:cNvSpPr txBox="1">
              <a:spLocks noChangeArrowheads="1"/>
            </p:cNvSpPr>
            <p:nvPr/>
          </p:nvSpPr>
          <p:spPr bwMode="auto">
            <a:xfrm>
              <a:off x="2002093" y="744871"/>
              <a:ext cx="2844000" cy="20411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square" lIns="72000" tIns="0" rIns="3600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fr-CA" sz="1300" dirty="0">
                  <a:solidFill>
                    <a:srgbClr val="FF0000"/>
                  </a:solidFill>
                  <a:latin typeface="Arial" charset="0"/>
                </a:rPr>
                <a:t>Si P</a:t>
              </a:r>
              <a:r>
                <a:rPr lang="fr-CA" sz="1300" baseline="-10000" dirty="0">
                  <a:solidFill>
                    <a:srgbClr val="FF0000"/>
                  </a:solidFill>
                  <a:latin typeface="Arial" charset="0"/>
                </a:rPr>
                <a:t>Na </a:t>
              </a:r>
              <a:r>
                <a:rPr lang="fr-CA" sz="1300" dirty="0">
                  <a:solidFill>
                    <a:srgbClr val="FF0000"/>
                  </a:solidFill>
                  <a:latin typeface="Arial" charset="0"/>
                </a:rPr>
                <a:t>&gt; P</a:t>
              </a:r>
              <a:r>
                <a:rPr lang="fr-CA" sz="1300" baseline="-10000" dirty="0">
                  <a:solidFill>
                    <a:srgbClr val="FF0000"/>
                  </a:solidFill>
                  <a:latin typeface="Arial" charset="0"/>
                </a:rPr>
                <a:t>K</a:t>
              </a:r>
              <a:r>
                <a:rPr lang="fr-CA" sz="1300" dirty="0">
                  <a:solidFill>
                    <a:srgbClr val="FF0000"/>
                  </a:solidFill>
                  <a:latin typeface="Arial" charset="0"/>
                </a:rPr>
                <a:t> </a:t>
              </a:r>
              <a:r>
                <a:rPr lang="fr-CA" sz="1300" b="1" dirty="0">
                  <a:solidFill>
                    <a:srgbClr val="FF0000"/>
                  </a:solidFill>
                  <a:latin typeface="Arial" charset="0"/>
                </a:rPr>
                <a:t>:</a:t>
              </a:r>
              <a:r>
                <a:rPr lang="fr-CA" sz="1300" dirty="0">
                  <a:solidFill>
                    <a:srgbClr val="FF0000"/>
                  </a:solidFill>
                  <a:latin typeface="Arial" charset="0"/>
                </a:rPr>
                <a:t> </a:t>
              </a:r>
              <a:r>
                <a:rPr lang="fr-CA" sz="1300" dirty="0">
                  <a:solidFill>
                    <a:srgbClr val="FF0000"/>
                  </a:solidFill>
                  <a:latin typeface="Arial" charset="0"/>
                  <a:sym typeface="Symbol" pitchFamily="18" charset="2"/>
                </a:rPr>
                <a:t>V</a:t>
              </a:r>
              <a:r>
                <a:rPr lang="fr-CA" sz="1300" baseline="-10000" dirty="0">
                  <a:solidFill>
                    <a:srgbClr val="FF0000"/>
                  </a:solidFill>
                  <a:latin typeface="Arial" charset="0"/>
                  <a:sym typeface="Symbol" pitchFamily="18" charset="2"/>
                </a:rPr>
                <a:t>m</a:t>
              </a:r>
              <a:r>
                <a:rPr lang="fr-CA" sz="1300" dirty="0">
                  <a:solidFill>
                    <a:srgbClr val="FF0000"/>
                  </a:solidFill>
                  <a:latin typeface="Arial" charset="0"/>
                  <a:sym typeface="Symbol" pitchFamily="18" charset="2"/>
                </a:rPr>
                <a:t> s’approche de E</a:t>
              </a:r>
              <a:r>
                <a:rPr lang="fr-CA" sz="1300" baseline="-10000" dirty="0">
                  <a:solidFill>
                    <a:srgbClr val="FF0000"/>
                  </a:solidFill>
                  <a:latin typeface="Arial" charset="0"/>
                  <a:sym typeface="Symbol" pitchFamily="18" charset="2"/>
                </a:rPr>
                <a:t>Na</a:t>
              </a:r>
            </a:p>
          </p:txBody>
        </p:sp>
        <p:sp>
          <p:nvSpPr>
            <p:cNvPr id="13342" name="Text Box 16"/>
            <p:cNvSpPr txBox="1">
              <a:spLocks noChangeArrowheads="1"/>
            </p:cNvSpPr>
            <p:nvPr/>
          </p:nvSpPr>
          <p:spPr bwMode="auto">
            <a:xfrm>
              <a:off x="5807272" y="2390621"/>
              <a:ext cx="3576816" cy="53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fr-CA" sz="2800" i="1" dirty="0">
                  <a:latin typeface="+mj-lt"/>
                </a:rPr>
                <a:t>“Conditions limites”</a:t>
              </a:r>
            </a:p>
          </p:txBody>
        </p:sp>
        <p:grpSp>
          <p:nvGrpSpPr>
            <p:cNvPr id="13320" name="Group 17"/>
            <p:cNvGrpSpPr>
              <a:grpSpLocks/>
            </p:cNvGrpSpPr>
            <p:nvPr/>
          </p:nvGrpSpPr>
          <p:grpSpPr bwMode="auto">
            <a:xfrm>
              <a:off x="842599" y="417271"/>
              <a:ext cx="3965575" cy="4881573"/>
              <a:chOff x="804" y="912"/>
              <a:chExt cx="2498" cy="3075"/>
            </a:xfrm>
          </p:grpSpPr>
          <p:grpSp>
            <p:nvGrpSpPr>
              <p:cNvPr id="13326" name="Group 18"/>
              <p:cNvGrpSpPr>
                <a:grpSpLocks/>
              </p:cNvGrpSpPr>
              <p:nvPr/>
            </p:nvGrpSpPr>
            <p:grpSpPr bwMode="auto">
              <a:xfrm>
                <a:off x="804" y="912"/>
                <a:ext cx="691" cy="3075"/>
                <a:chOff x="804" y="912"/>
                <a:chExt cx="691" cy="3075"/>
              </a:xfrm>
            </p:grpSpPr>
            <p:grpSp>
              <p:nvGrpSpPr>
                <p:cNvPr id="13328" name="Group 19"/>
                <p:cNvGrpSpPr>
                  <a:grpSpLocks/>
                </p:cNvGrpSpPr>
                <p:nvPr/>
              </p:nvGrpSpPr>
              <p:grpSpPr bwMode="auto">
                <a:xfrm>
                  <a:off x="1435" y="912"/>
                  <a:ext cx="60" cy="2993"/>
                  <a:chOff x="1195" y="912"/>
                  <a:chExt cx="60" cy="2993"/>
                </a:xfrm>
              </p:grpSpPr>
              <p:sp>
                <p:nvSpPr>
                  <p:cNvPr id="13335" name="Line 21"/>
                  <p:cNvSpPr>
                    <a:spLocks noChangeShapeType="1"/>
                  </p:cNvSpPr>
                  <p:nvPr/>
                </p:nvSpPr>
                <p:spPr bwMode="auto">
                  <a:xfrm>
                    <a:off x="1254" y="912"/>
                    <a:ext cx="0" cy="299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sp>
                <p:nvSpPr>
                  <p:cNvPr id="13336" name="Line 22"/>
                  <p:cNvSpPr>
                    <a:spLocks noChangeShapeType="1"/>
                  </p:cNvSpPr>
                  <p:nvPr/>
                </p:nvSpPr>
                <p:spPr bwMode="auto">
                  <a:xfrm flipH="1">
                    <a:off x="1200" y="1175"/>
                    <a:ext cx="4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sp>
                <p:nvSpPr>
                  <p:cNvPr id="13337" name="Line 23"/>
                  <p:cNvSpPr>
                    <a:spLocks noChangeShapeType="1"/>
                  </p:cNvSpPr>
                  <p:nvPr/>
                </p:nvSpPr>
                <p:spPr bwMode="auto">
                  <a:xfrm flipH="1">
                    <a:off x="1200" y="2064"/>
                    <a:ext cx="4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sp>
                <p:nvSpPr>
                  <p:cNvPr id="13340" name="Line 26"/>
                  <p:cNvSpPr>
                    <a:spLocks noChangeShapeType="1"/>
                  </p:cNvSpPr>
                  <p:nvPr/>
                </p:nvSpPr>
                <p:spPr bwMode="auto">
                  <a:xfrm flipH="1">
                    <a:off x="1195" y="3897"/>
                    <a:ext cx="6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grpSp>
            <p:sp>
              <p:nvSpPr>
                <p:cNvPr id="13329" name="Text Box 27"/>
                <p:cNvSpPr txBox="1">
                  <a:spLocks noChangeArrowheads="1"/>
                </p:cNvSpPr>
                <p:nvPr/>
              </p:nvSpPr>
              <p:spPr bwMode="auto">
                <a:xfrm>
                  <a:off x="1095" y="1043"/>
                  <a:ext cx="384" cy="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800" dirty="0">
                      <a:latin typeface="+mj-lt"/>
                    </a:rPr>
                    <a:t>+50</a:t>
                  </a:r>
                </a:p>
              </p:txBody>
            </p:sp>
            <p:sp>
              <p:nvSpPr>
                <p:cNvPr id="13330" name="Text Box 28"/>
                <p:cNvSpPr txBox="1">
                  <a:spLocks noChangeArrowheads="1"/>
                </p:cNvSpPr>
                <p:nvPr/>
              </p:nvSpPr>
              <p:spPr bwMode="auto">
                <a:xfrm>
                  <a:off x="1254" y="1920"/>
                  <a:ext cx="20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2000" dirty="0">
                      <a:latin typeface="+mj-lt"/>
                    </a:rPr>
                    <a:t>0</a:t>
                  </a:r>
                </a:p>
              </p:txBody>
            </p:sp>
            <p:sp>
              <p:nvSpPr>
                <p:cNvPr id="13331" name="Text Box 29"/>
                <p:cNvSpPr txBox="1">
                  <a:spLocks noChangeArrowheads="1"/>
                </p:cNvSpPr>
                <p:nvPr/>
              </p:nvSpPr>
              <p:spPr bwMode="auto">
                <a:xfrm>
                  <a:off x="1095" y="2817"/>
                  <a:ext cx="384" cy="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800" dirty="0">
                      <a:latin typeface="+mj-lt"/>
                      <a:cs typeface="Times New Roman"/>
                    </a:rPr>
                    <a:t>−</a:t>
                  </a:r>
                  <a:r>
                    <a:rPr lang="en-US" sz="1800" dirty="0">
                      <a:latin typeface="+mj-lt"/>
                    </a:rPr>
                    <a:t>50</a:t>
                  </a:r>
                </a:p>
              </p:txBody>
            </p:sp>
            <p:sp>
              <p:nvSpPr>
                <p:cNvPr id="13332" name="Text Box 30"/>
                <p:cNvSpPr txBox="1">
                  <a:spLocks noChangeArrowheads="1"/>
                </p:cNvSpPr>
                <p:nvPr/>
              </p:nvSpPr>
              <p:spPr bwMode="auto">
                <a:xfrm>
                  <a:off x="998" y="3750"/>
                  <a:ext cx="469" cy="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800" dirty="0">
                      <a:latin typeface="+mj-lt"/>
                      <a:cs typeface="Times New Roman"/>
                    </a:rPr>
                    <a:t>−</a:t>
                  </a:r>
                  <a:r>
                    <a:rPr lang="en-US" sz="1800" dirty="0">
                      <a:latin typeface="+mj-lt"/>
                    </a:rPr>
                    <a:t>100</a:t>
                  </a:r>
                </a:p>
              </p:txBody>
            </p:sp>
            <p:sp>
              <p:nvSpPr>
                <p:cNvPr id="13333" name="Text Box 31"/>
                <p:cNvSpPr txBox="1">
                  <a:spLocks noChangeArrowheads="1"/>
                </p:cNvSpPr>
                <p:nvPr/>
              </p:nvSpPr>
              <p:spPr bwMode="auto">
                <a:xfrm rot="16200000">
                  <a:off x="-272" y="2216"/>
                  <a:ext cx="244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fr-CA" sz="2200" dirty="0">
                      <a:latin typeface="+mj-lt"/>
                    </a:rPr>
                    <a:t>Potentiel de membrane (mV)</a:t>
                  </a:r>
                </a:p>
              </p:txBody>
            </p:sp>
          </p:grpSp>
          <p:sp>
            <p:nvSpPr>
              <p:cNvPr id="13327" name="Line 32"/>
              <p:cNvSpPr>
                <a:spLocks noChangeShapeType="1"/>
              </p:cNvSpPr>
              <p:nvPr/>
            </p:nvSpPr>
            <p:spPr bwMode="auto">
              <a:xfrm>
                <a:off x="1488" y="2064"/>
                <a:ext cx="181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grpSp>
        <p:sp>
          <p:nvSpPr>
            <p:cNvPr id="13321" name="Text Box 36"/>
            <p:cNvSpPr txBox="1">
              <a:spLocks noChangeArrowheads="1"/>
            </p:cNvSpPr>
            <p:nvPr/>
          </p:nvSpPr>
          <p:spPr bwMode="auto">
            <a:xfrm>
              <a:off x="4788683" y="3916160"/>
              <a:ext cx="479513" cy="47102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i="1" dirty="0">
                  <a:solidFill>
                    <a:srgbClr val="0000FF"/>
                  </a:solidFill>
                  <a:latin typeface="+mj-lt"/>
                </a:rPr>
                <a:t>V</a:t>
              </a:r>
              <a:r>
                <a:rPr lang="en-US" i="1" baseline="-25000" dirty="0">
                  <a:solidFill>
                    <a:srgbClr val="0000FF"/>
                  </a:solidFill>
                  <a:latin typeface="+mj-lt"/>
                </a:rPr>
                <a:t>r</a:t>
              </a:r>
            </a:p>
          </p:txBody>
        </p:sp>
        <p:sp>
          <p:nvSpPr>
            <p:cNvPr id="13322" name="Line 37"/>
            <p:cNvSpPr>
              <a:spLocks noChangeShapeType="1"/>
            </p:cNvSpPr>
            <p:nvPr/>
          </p:nvSpPr>
          <p:spPr bwMode="auto">
            <a:xfrm flipV="1">
              <a:off x="3467197" y="508837"/>
              <a:ext cx="0" cy="236034"/>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sp>
          <p:nvSpPr>
            <p:cNvPr id="13323" name="Text Box 38"/>
            <p:cNvSpPr txBox="1">
              <a:spLocks noChangeArrowheads="1"/>
            </p:cNvSpPr>
            <p:nvPr/>
          </p:nvSpPr>
          <p:spPr bwMode="auto">
            <a:xfrm>
              <a:off x="1999378" y="4399260"/>
              <a:ext cx="2883370" cy="21981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lIns="72000" tIns="0" rIns="3600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fr-CA" sz="1400" dirty="0">
                  <a:solidFill>
                    <a:srgbClr val="FF0000"/>
                  </a:solidFill>
                  <a:latin typeface="Arial" charset="0"/>
                </a:rPr>
                <a:t>Si P</a:t>
              </a:r>
              <a:r>
                <a:rPr lang="fr-CA" sz="1400" baseline="-10000" dirty="0">
                  <a:solidFill>
                    <a:srgbClr val="FF0000"/>
                  </a:solidFill>
                  <a:latin typeface="Arial" charset="0"/>
                </a:rPr>
                <a:t>K </a:t>
              </a:r>
              <a:r>
                <a:rPr lang="fr-CA" sz="1400" dirty="0">
                  <a:solidFill>
                    <a:srgbClr val="FF0000"/>
                  </a:solidFill>
                  <a:latin typeface="Arial" charset="0"/>
                </a:rPr>
                <a:t>&gt; P</a:t>
              </a:r>
              <a:r>
                <a:rPr lang="fr-CA" sz="1400" baseline="-10000" dirty="0">
                  <a:solidFill>
                    <a:srgbClr val="FF0000"/>
                  </a:solidFill>
                  <a:latin typeface="Arial" charset="0"/>
                </a:rPr>
                <a:t>Na</a:t>
              </a:r>
              <a:r>
                <a:rPr lang="fr-CA" sz="1400" dirty="0">
                  <a:solidFill>
                    <a:srgbClr val="FF0000"/>
                  </a:solidFill>
                  <a:latin typeface="Arial" charset="0"/>
                </a:rPr>
                <a:t> </a:t>
              </a:r>
              <a:r>
                <a:rPr lang="fr-CA" sz="1400" b="1" dirty="0">
                  <a:solidFill>
                    <a:srgbClr val="FF0000"/>
                  </a:solidFill>
                  <a:latin typeface="Arial" charset="0"/>
                </a:rPr>
                <a:t>:</a:t>
              </a:r>
              <a:r>
                <a:rPr lang="fr-CA" sz="1400" dirty="0">
                  <a:solidFill>
                    <a:srgbClr val="FF0000"/>
                  </a:solidFill>
                  <a:latin typeface="Arial" charset="0"/>
                </a:rPr>
                <a:t> </a:t>
              </a:r>
              <a:r>
                <a:rPr lang="fr-CA" sz="1400" dirty="0">
                  <a:solidFill>
                    <a:srgbClr val="FF0000"/>
                  </a:solidFill>
                  <a:latin typeface="Arial" charset="0"/>
                  <a:sym typeface="Symbol" pitchFamily="18" charset="2"/>
                </a:rPr>
                <a:t>V</a:t>
              </a:r>
              <a:r>
                <a:rPr lang="fr-CA" sz="1400" baseline="-10000" dirty="0">
                  <a:solidFill>
                    <a:srgbClr val="FF0000"/>
                  </a:solidFill>
                  <a:latin typeface="Arial" charset="0"/>
                  <a:sym typeface="Symbol" pitchFamily="18" charset="2"/>
                </a:rPr>
                <a:t>m</a:t>
              </a:r>
              <a:r>
                <a:rPr lang="fr-CA" sz="1400" dirty="0">
                  <a:solidFill>
                    <a:srgbClr val="FF0000"/>
                  </a:solidFill>
                  <a:latin typeface="Arial" charset="0"/>
                  <a:sym typeface="Symbol" pitchFamily="18" charset="2"/>
                </a:rPr>
                <a:t> </a:t>
              </a:r>
              <a:r>
                <a:rPr lang="fr-CA" sz="1300" dirty="0">
                  <a:solidFill>
                    <a:srgbClr val="FF0000"/>
                  </a:solidFill>
                  <a:latin typeface="Arial" charset="0"/>
                  <a:sym typeface="Symbol" pitchFamily="18" charset="2"/>
                </a:rPr>
                <a:t>s’approche</a:t>
              </a:r>
              <a:r>
                <a:rPr lang="fr-CA" sz="1400" dirty="0">
                  <a:solidFill>
                    <a:srgbClr val="FF0000"/>
                  </a:solidFill>
                  <a:latin typeface="Arial" charset="0"/>
                  <a:sym typeface="Symbol" pitchFamily="18" charset="2"/>
                </a:rPr>
                <a:t> de E</a:t>
              </a:r>
              <a:r>
                <a:rPr lang="fr-CA" sz="1400" baseline="-10000" dirty="0">
                  <a:solidFill>
                    <a:srgbClr val="FF0000"/>
                  </a:solidFill>
                  <a:latin typeface="Arial" charset="0"/>
                  <a:sym typeface="Symbol" pitchFamily="18" charset="2"/>
                </a:rPr>
                <a:t>K</a:t>
              </a:r>
            </a:p>
          </p:txBody>
        </p:sp>
        <p:sp>
          <p:nvSpPr>
            <p:cNvPr id="13324" name="Line 39"/>
            <p:cNvSpPr>
              <a:spLocks noChangeShapeType="1"/>
            </p:cNvSpPr>
            <p:nvPr/>
          </p:nvSpPr>
          <p:spPr bwMode="auto">
            <a:xfrm flipH="1">
              <a:off x="3421378" y="4614704"/>
              <a:ext cx="0" cy="20972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sp>
          <p:nvSpPr>
            <p:cNvPr id="13325" name="Line 40"/>
            <p:cNvSpPr>
              <a:spLocks noChangeShapeType="1"/>
            </p:cNvSpPr>
            <p:nvPr/>
          </p:nvSpPr>
          <p:spPr bwMode="auto">
            <a:xfrm>
              <a:off x="1953849" y="4241461"/>
              <a:ext cx="2880000" cy="0"/>
            </a:xfrm>
            <a:prstGeom prst="line">
              <a:avLst/>
            </a:prstGeom>
            <a:noFill/>
            <a:ln w="38100">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sp>
          <p:nvSpPr>
            <p:cNvPr id="4" name="Right Brace 3"/>
            <p:cNvSpPr/>
            <p:nvPr/>
          </p:nvSpPr>
          <p:spPr bwMode="auto">
            <a:xfrm>
              <a:off x="5429501" y="508303"/>
              <a:ext cx="463061" cy="4332100"/>
            </a:xfrm>
            <a:prstGeom prst="rightBrace">
              <a:avLst>
                <a:gd name="adj1" fmla="val 44399"/>
                <a:gd name="adj2" fmla="val 50000"/>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chemeClr val="tx1"/>
                </a:solidFill>
                <a:effectLst/>
                <a:latin typeface="Times New Roman" pitchFamily="18" charset="0"/>
              </a:endParaRPr>
            </a:p>
          </p:txBody>
        </p:sp>
      </p:grpSp>
      <p:sp>
        <p:nvSpPr>
          <p:cNvPr id="32" name="Rectangle 31"/>
          <p:cNvSpPr/>
          <p:nvPr/>
        </p:nvSpPr>
        <p:spPr>
          <a:xfrm>
            <a:off x="5687793" y="359631"/>
            <a:ext cx="3237268" cy="1615827"/>
          </a:xfrm>
          <a:prstGeom prst="rect">
            <a:avLst/>
          </a:prstGeom>
          <a:ln>
            <a:solidFill>
              <a:srgbClr val="0000FF"/>
            </a:solidFill>
          </a:ln>
        </p:spPr>
        <p:txBody>
          <a:bodyPr wrap="square" lIns="72000" rIns="36000">
            <a:spAutoFit/>
          </a:bodyPr>
          <a:lstStyle/>
          <a:p>
            <a:pPr marL="176213" lvl="2" algn="ctr">
              <a:spcAft>
                <a:spcPts val="300"/>
              </a:spcAft>
            </a:pPr>
            <a:r>
              <a:rPr lang="fr-CA" sz="1200" u="sng" dirty="0">
                <a:latin typeface="Arial" charset="0"/>
              </a:rPr>
              <a:t>Symboles</a:t>
            </a:r>
          </a:p>
          <a:p>
            <a:pPr marL="0" lvl="2">
              <a:spcAft>
                <a:spcPts val="300"/>
              </a:spcAft>
              <a:tabLst>
                <a:tab pos="361950" algn="l"/>
              </a:tabLst>
            </a:pPr>
            <a:r>
              <a:rPr lang="fr-CA" sz="1200" dirty="0">
                <a:latin typeface="Arial" charset="0"/>
              </a:rPr>
              <a:t>E</a:t>
            </a:r>
            <a:r>
              <a:rPr lang="fr-CA" sz="1200" baseline="-25000" dirty="0">
                <a:latin typeface="Arial" charset="0"/>
              </a:rPr>
              <a:t>Na </a:t>
            </a:r>
            <a:r>
              <a:rPr lang="fr-CA" sz="1200" dirty="0">
                <a:latin typeface="Arial" charset="0"/>
              </a:rPr>
              <a:t>:	Potentiel d’équilibre des ions Na</a:t>
            </a:r>
            <a:r>
              <a:rPr lang="fr-CA" sz="1200" baseline="30000" dirty="0">
                <a:latin typeface="Arial" charset="0"/>
              </a:rPr>
              <a:t>+</a:t>
            </a:r>
          </a:p>
          <a:p>
            <a:pPr marL="0" lvl="2">
              <a:spcAft>
                <a:spcPts val="300"/>
              </a:spcAft>
              <a:tabLst>
                <a:tab pos="361950" algn="l"/>
              </a:tabLst>
            </a:pPr>
            <a:r>
              <a:rPr lang="fr-CA" sz="1200" dirty="0">
                <a:latin typeface="Arial" charset="0"/>
              </a:rPr>
              <a:t>E</a:t>
            </a:r>
            <a:r>
              <a:rPr lang="fr-CA" sz="1200" baseline="-25000" dirty="0">
                <a:latin typeface="Arial" charset="0"/>
              </a:rPr>
              <a:t>K </a:t>
            </a:r>
            <a:r>
              <a:rPr lang="fr-CA" sz="1200" dirty="0">
                <a:latin typeface="Arial" charset="0"/>
              </a:rPr>
              <a:t>: 	Potentiel d’équilibre des ions K</a:t>
            </a:r>
            <a:r>
              <a:rPr lang="fr-CA" sz="1200" baseline="30000" dirty="0">
                <a:latin typeface="Arial" charset="0"/>
              </a:rPr>
              <a:t>+</a:t>
            </a:r>
          </a:p>
          <a:p>
            <a:pPr marL="0" lvl="2">
              <a:spcAft>
                <a:spcPts val="300"/>
              </a:spcAft>
              <a:tabLst>
                <a:tab pos="361950" algn="l"/>
              </a:tabLst>
            </a:pPr>
            <a:r>
              <a:rPr lang="fr-CA" sz="1200" dirty="0">
                <a:latin typeface="Arial" charset="0"/>
              </a:rPr>
              <a:t>P</a:t>
            </a:r>
            <a:r>
              <a:rPr lang="fr-CA" sz="1200" baseline="-10000" dirty="0">
                <a:latin typeface="Arial" charset="0"/>
              </a:rPr>
              <a:t>Na</a:t>
            </a:r>
            <a:r>
              <a:rPr lang="fr-CA" sz="1200" dirty="0">
                <a:latin typeface="Arial" charset="0"/>
              </a:rPr>
              <a:t> : 	Perméabilité membranaire aux ions Na</a:t>
            </a:r>
            <a:r>
              <a:rPr lang="fr-CA" sz="1200" baseline="30000" dirty="0">
                <a:latin typeface="Arial" charset="0"/>
              </a:rPr>
              <a:t>+</a:t>
            </a:r>
            <a:endParaRPr lang="fr-CA" sz="1200" dirty="0">
              <a:latin typeface="Arial" charset="0"/>
            </a:endParaRPr>
          </a:p>
          <a:p>
            <a:pPr marL="0" lvl="2">
              <a:spcAft>
                <a:spcPts val="300"/>
              </a:spcAft>
              <a:tabLst>
                <a:tab pos="361950" algn="l"/>
              </a:tabLst>
            </a:pPr>
            <a:r>
              <a:rPr lang="fr-CA" sz="1200" dirty="0">
                <a:latin typeface="Arial" charset="0"/>
              </a:rPr>
              <a:t>P</a:t>
            </a:r>
            <a:r>
              <a:rPr lang="fr-CA" sz="1200" baseline="-10000" dirty="0">
                <a:latin typeface="Arial" charset="0"/>
              </a:rPr>
              <a:t>K</a:t>
            </a:r>
            <a:r>
              <a:rPr lang="fr-CA" sz="1200" dirty="0">
                <a:latin typeface="Arial" charset="0"/>
              </a:rPr>
              <a:t> : 	Perméabilité membranaire aux ions K</a:t>
            </a:r>
            <a:r>
              <a:rPr lang="fr-CA" sz="1200" baseline="30000" dirty="0">
                <a:latin typeface="Arial" charset="0"/>
              </a:rPr>
              <a:t>+</a:t>
            </a:r>
            <a:endParaRPr lang="fr-CA" sz="1200" dirty="0">
              <a:latin typeface="Arial" charset="0"/>
            </a:endParaRPr>
          </a:p>
          <a:p>
            <a:pPr marL="0" lvl="2">
              <a:spcAft>
                <a:spcPts val="300"/>
              </a:spcAft>
              <a:tabLst>
                <a:tab pos="361950" algn="l"/>
              </a:tabLst>
            </a:pPr>
            <a:r>
              <a:rPr lang="fr-CA" sz="1200" dirty="0">
                <a:latin typeface="Arial" charset="0"/>
              </a:rPr>
              <a:t>V</a:t>
            </a:r>
            <a:r>
              <a:rPr lang="fr-CA" sz="1200" baseline="-25000" dirty="0">
                <a:latin typeface="Arial" charset="0"/>
              </a:rPr>
              <a:t>m</a:t>
            </a:r>
            <a:r>
              <a:rPr lang="fr-CA" sz="1200" dirty="0">
                <a:latin typeface="Arial" charset="0"/>
              </a:rPr>
              <a:t> : 	Potentiel de membrane</a:t>
            </a:r>
          </a:p>
          <a:p>
            <a:pPr marL="0" lvl="2">
              <a:spcAft>
                <a:spcPts val="300"/>
              </a:spcAft>
              <a:tabLst>
                <a:tab pos="361950" algn="l"/>
              </a:tabLst>
            </a:pPr>
            <a:r>
              <a:rPr lang="fr-CA" sz="1200" dirty="0">
                <a:latin typeface="Arial" charset="0"/>
              </a:rPr>
              <a:t>V</a:t>
            </a:r>
            <a:r>
              <a:rPr lang="fr-CA" sz="1200" baseline="-25000" dirty="0">
                <a:latin typeface="Arial" charset="0"/>
              </a:rPr>
              <a:t>r</a:t>
            </a:r>
            <a:r>
              <a:rPr lang="fr-CA" sz="1200" dirty="0">
                <a:latin typeface="Arial" charset="0"/>
              </a:rPr>
              <a:t> : 	Potentiel de membrane mesuré au repos</a:t>
            </a:r>
          </a:p>
        </p:txBody>
      </p:sp>
      <p:sp>
        <p:nvSpPr>
          <p:cNvPr id="33" name="Line 26"/>
          <p:cNvSpPr>
            <a:spLocks noChangeShapeType="1"/>
          </p:cNvSpPr>
          <p:nvPr/>
        </p:nvSpPr>
        <p:spPr bwMode="auto">
          <a:xfrm flipH="1">
            <a:off x="1192235" y="3471367"/>
            <a:ext cx="9525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173092" y="217016"/>
            <a:ext cx="8642350" cy="1458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4625" indent="-635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Aft>
                <a:spcPct val="20000"/>
              </a:spcAft>
            </a:pPr>
            <a:r>
              <a:rPr lang="fr-CA" b="1" u="sng" dirty="0">
                <a:latin typeface="Arial" charset="0"/>
              </a:rPr>
              <a:t>Conclusion</a:t>
            </a:r>
            <a:endParaRPr lang="fr-CA" b="1" dirty="0">
              <a:latin typeface="Arial" charset="0"/>
            </a:endParaRPr>
          </a:p>
          <a:p>
            <a:r>
              <a:rPr lang="fr-CA" sz="2000" dirty="0">
                <a:latin typeface="Arial" charset="0"/>
              </a:rPr>
              <a:t>Le potentiel de repos des neurones est égal à environ </a:t>
            </a:r>
            <a:r>
              <a:rPr lang="fr-CA" sz="2000" dirty="0">
                <a:latin typeface="Arial" charset="0"/>
                <a:sym typeface="Symbol" pitchFamily="18" charset="2"/>
              </a:rPr>
              <a:t></a:t>
            </a:r>
            <a:r>
              <a:rPr lang="fr-CA" sz="2000" dirty="0">
                <a:latin typeface="Arial" charset="0"/>
              </a:rPr>
              <a:t>70 mV parce que leur membrane est, au repos, beaucoup plus perméable (environ 75 fois) aux ions K</a:t>
            </a:r>
            <a:r>
              <a:rPr lang="fr-CA" sz="2000" baseline="30000" dirty="0">
                <a:latin typeface="Arial" charset="0"/>
              </a:rPr>
              <a:t>+</a:t>
            </a:r>
            <a:r>
              <a:rPr lang="fr-CA" sz="2000" dirty="0">
                <a:latin typeface="Arial" charset="0"/>
              </a:rPr>
              <a:t> qu’aux ions Na</a:t>
            </a:r>
            <a:r>
              <a:rPr lang="fr-CA" sz="2000" baseline="30000" dirty="0">
                <a:latin typeface="Arial" charset="0"/>
              </a:rPr>
              <a:t>+</a:t>
            </a:r>
            <a:r>
              <a:rPr lang="fr-CA" sz="2000" dirty="0">
                <a:latin typeface="Arial" charset="0"/>
              </a:rPr>
              <a:t>.</a:t>
            </a:r>
            <a:endParaRPr lang="fr-CA" sz="2000" dirty="0">
              <a:latin typeface="Arial" charset="0"/>
              <a:cs typeface="Arial" charset="0"/>
            </a:endParaRPr>
          </a:p>
        </p:txBody>
      </p:sp>
      <p:pic>
        <p:nvPicPr>
          <p:cNvPr id="20" name="Picture 19" descr="Diagram&#10;&#10;Description automatically generated with low confidence">
            <a:extLst>
              <a:ext uri="{FF2B5EF4-FFF2-40B4-BE49-F238E27FC236}">
                <a16:creationId xmlns:a16="http://schemas.microsoft.com/office/drawing/2014/main" id="{CE02BFFE-3DE5-41FB-95CF-37F6C64B9C60}"/>
              </a:ext>
            </a:extLst>
          </p:cNvPr>
          <p:cNvPicPr>
            <a:picLocks noChangeAspect="1"/>
          </p:cNvPicPr>
          <p:nvPr/>
        </p:nvPicPr>
        <p:blipFill rotWithShape="1">
          <a:blip r:embed="rId3">
            <a:extLst>
              <a:ext uri="{28A0092B-C50C-407E-A947-70E740481C1C}">
                <a14:useLocalDpi xmlns:a14="http://schemas.microsoft.com/office/drawing/2010/main" val="0"/>
              </a:ext>
            </a:extLst>
          </a:blip>
          <a:srcRect l="1893" t="3457" r="48017" b="3954"/>
          <a:stretch/>
        </p:blipFill>
        <p:spPr>
          <a:xfrm>
            <a:off x="1559345" y="1789384"/>
            <a:ext cx="6306978" cy="405962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143303" y="199165"/>
            <a:ext cx="890065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lvl1pPr marL="352425" indent="-352425">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1160463" indent="-1160463">
              <a:spcAft>
                <a:spcPct val="25000"/>
              </a:spcAft>
            </a:pPr>
            <a:r>
              <a:rPr lang="en-CA" b="1" dirty="0">
                <a:solidFill>
                  <a:schemeClr val="accent6"/>
                </a:solidFill>
                <a:latin typeface="Arial" charset="0"/>
              </a:rPr>
              <a:t>3.1.3.2	</a:t>
            </a:r>
            <a:r>
              <a:rPr lang="fr-CA" b="1" dirty="0">
                <a:solidFill>
                  <a:schemeClr val="accent6"/>
                </a:solidFill>
                <a:latin typeface="Arial" charset="0"/>
              </a:rPr>
              <a:t>Rôle de la pompe Na-K dans le maintien du potentiel de repos</a:t>
            </a:r>
            <a:endParaRPr lang="fr-CA" dirty="0">
              <a:solidFill>
                <a:schemeClr val="accent6"/>
              </a:solidFill>
              <a:latin typeface="Arial" charset="0"/>
              <a:cs typeface="Arial" charset="0"/>
            </a:endParaRPr>
          </a:p>
        </p:txBody>
      </p:sp>
      <p:sp>
        <p:nvSpPr>
          <p:cNvPr id="15363" name="Rectangle 5"/>
          <p:cNvSpPr>
            <a:spLocks noChangeArrowheads="1"/>
          </p:cNvSpPr>
          <p:nvPr/>
        </p:nvSpPr>
        <p:spPr bwMode="auto">
          <a:xfrm>
            <a:off x="342806" y="3177426"/>
            <a:ext cx="8607575" cy="1777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spcAft>
                <a:spcPts val="300"/>
              </a:spcAft>
            </a:pPr>
            <a:r>
              <a:rPr lang="fr-CA" sz="1800" dirty="0">
                <a:latin typeface="Arial" charset="0"/>
              </a:rPr>
              <a:t>Le maintien du potentiel de repos dépend du bon fonctionnement de la pompe Na</a:t>
            </a:r>
            <a:r>
              <a:rPr lang="fr-CA" sz="1800" baseline="30000" dirty="0">
                <a:latin typeface="Arial" charset="0"/>
              </a:rPr>
              <a:t>+</a:t>
            </a:r>
            <a:r>
              <a:rPr lang="fr-CA" sz="1800" dirty="0">
                <a:latin typeface="Arial" charset="0"/>
              </a:rPr>
              <a:t>-K</a:t>
            </a:r>
            <a:r>
              <a:rPr lang="fr-CA" sz="1800" baseline="30000" dirty="0">
                <a:latin typeface="Arial" charset="0"/>
              </a:rPr>
              <a:t>+ </a:t>
            </a:r>
            <a:r>
              <a:rPr lang="fr-CA" sz="1800" dirty="0">
                <a:latin typeface="Arial" charset="0"/>
              </a:rPr>
              <a:t>:</a:t>
            </a:r>
          </a:p>
          <a:p>
            <a:pPr marL="269875" lvl="1" indent="-269875">
              <a:spcAft>
                <a:spcPts val="600"/>
              </a:spcAft>
              <a:buFont typeface="Arial" panose="020B0604020202020204" pitchFamily="34" charset="0"/>
              <a:buChar char="−"/>
            </a:pPr>
            <a:r>
              <a:rPr lang="fr-CA" sz="1600" dirty="0">
                <a:latin typeface="Arial" charset="0"/>
              </a:rPr>
              <a:t>La</a:t>
            </a:r>
            <a:r>
              <a:rPr lang="fr-CA" sz="1800" dirty="0">
                <a:latin typeface="Arial" charset="0"/>
              </a:rPr>
              <a:t> </a:t>
            </a:r>
            <a:r>
              <a:rPr lang="fr-CA" sz="1600" dirty="0">
                <a:latin typeface="Arial" charset="0"/>
              </a:rPr>
              <a:t>pompe maintient les gradients de concentration des ions K</a:t>
            </a:r>
            <a:r>
              <a:rPr lang="fr-CA" sz="1600" baseline="30000" dirty="0">
                <a:latin typeface="Arial" charset="0"/>
              </a:rPr>
              <a:t>+</a:t>
            </a:r>
            <a:r>
              <a:rPr lang="fr-CA" sz="1600" dirty="0">
                <a:latin typeface="Arial" charset="0"/>
              </a:rPr>
              <a:t> et Na</a:t>
            </a:r>
            <a:r>
              <a:rPr lang="fr-CA" sz="1600" baseline="30000" dirty="0">
                <a:latin typeface="Arial" charset="0"/>
              </a:rPr>
              <a:t>+</a:t>
            </a:r>
            <a:r>
              <a:rPr lang="fr-CA" sz="1600" dirty="0">
                <a:latin typeface="Arial" charset="0"/>
              </a:rPr>
              <a:t> en transportant activement les ions K</a:t>
            </a:r>
            <a:r>
              <a:rPr lang="fr-CA" sz="1600" baseline="30000" dirty="0">
                <a:latin typeface="Arial" charset="0"/>
              </a:rPr>
              <a:t>+ </a:t>
            </a:r>
            <a:r>
              <a:rPr lang="fr-CA" sz="1600" dirty="0">
                <a:latin typeface="Arial" charset="0"/>
              </a:rPr>
              <a:t>à l’intérieur et les ions Na</a:t>
            </a:r>
            <a:r>
              <a:rPr lang="fr-CA" sz="1600" baseline="30000" dirty="0">
                <a:latin typeface="Arial" charset="0"/>
              </a:rPr>
              <a:t>+</a:t>
            </a:r>
            <a:r>
              <a:rPr lang="fr-CA" sz="1600" dirty="0">
                <a:latin typeface="Arial" charset="0"/>
              </a:rPr>
              <a:t> à l’extérieur.</a:t>
            </a:r>
          </a:p>
          <a:p>
            <a:pPr marL="269875" lvl="1" indent="-269875">
              <a:spcAft>
                <a:spcPct val="25000"/>
              </a:spcAft>
              <a:buFont typeface="Arial" panose="020B0604020202020204" pitchFamily="34" charset="0"/>
              <a:buChar char="−"/>
            </a:pPr>
            <a:r>
              <a:rPr lang="fr-CA" sz="1600" dirty="0">
                <a:latin typeface="Arial" charset="0"/>
              </a:rPr>
              <a:t>Une Inhibition de la pompe causerait une dissipation des deux gradients: la cellule perdrait des ions K</a:t>
            </a:r>
            <a:r>
              <a:rPr lang="fr-CA" sz="1600" baseline="30000" dirty="0">
                <a:latin typeface="Arial" charset="0"/>
              </a:rPr>
              <a:t>+</a:t>
            </a:r>
            <a:r>
              <a:rPr lang="fr-CA" sz="1600" dirty="0">
                <a:latin typeface="Arial" charset="0"/>
              </a:rPr>
              <a:t> et accumulerait des ions Na</a:t>
            </a:r>
            <a:r>
              <a:rPr lang="fr-CA" sz="1600" baseline="30000" dirty="0">
                <a:latin typeface="Arial" charset="0"/>
              </a:rPr>
              <a:t>+</a:t>
            </a:r>
            <a:r>
              <a:rPr lang="fr-CA" sz="1600" dirty="0">
                <a:latin typeface="Arial" charset="0"/>
              </a:rPr>
              <a:t>.</a:t>
            </a:r>
          </a:p>
        </p:txBody>
      </p:sp>
      <p:sp>
        <p:nvSpPr>
          <p:cNvPr id="15365" name="Text Box 8"/>
          <p:cNvSpPr txBox="1">
            <a:spLocks noChangeArrowheads="1"/>
          </p:cNvSpPr>
          <p:nvPr/>
        </p:nvSpPr>
        <p:spPr bwMode="auto">
          <a:xfrm>
            <a:off x="293077" y="4954836"/>
            <a:ext cx="8218071" cy="907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36550" indent="-168275">
              <a:defRPr sz="2400">
                <a:solidFill>
                  <a:schemeClr val="tx1"/>
                </a:solidFill>
                <a:latin typeface="Times New Roman" pitchFamily="18" charset="0"/>
              </a:defRPr>
            </a:lvl1pPr>
            <a:lvl2pPr marL="914400" indent="-3365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88900" indent="0"/>
            <a:r>
              <a:rPr lang="fr-CA" sz="1600" b="1" dirty="0">
                <a:latin typeface="Arial" charset="0"/>
              </a:rPr>
              <a:t>Une perte de ces gradients causerait une perte du potentiel de repos.</a:t>
            </a:r>
            <a:r>
              <a:rPr lang="fr-CA" sz="1600" b="1" dirty="0">
                <a:latin typeface="Arial" charset="0"/>
                <a:sym typeface="Symbol" pitchFamily="18" charset="2"/>
              </a:rPr>
              <a:t> </a:t>
            </a:r>
            <a:r>
              <a:rPr lang="fr-CA" sz="1600" b="1" dirty="0">
                <a:latin typeface="Arial" charset="0"/>
              </a:rPr>
              <a:t>Pourquoi ?</a:t>
            </a:r>
          </a:p>
          <a:p>
            <a:pPr marL="363538" lvl="1" indent="-269875">
              <a:spcBef>
                <a:spcPts val="300"/>
              </a:spcBef>
              <a:buFontTx/>
              <a:buAutoNum type="arabicParenR"/>
            </a:pPr>
            <a:r>
              <a:rPr lang="fr-CA" sz="1600" dirty="0">
                <a:latin typeface="Arial" charset="0"/>
              </a:rPr>
              <a:t>Le potentiel de repos dépend principalement de E</a:t>
            </a:r>
            <a:r>
              <a:rPr lang="fr-CA" sz="1600" baseline="-10000" dirty="0">
                <a:latin typeface="Arial" charset="0"/>
              </a:rPr>
              <a:t>K</a:t>
            </a:r>
            <a:r>
              <a:rPr lang="fr-CA" sz="1600" dirty="0">
                <a:latin typeface="Arial" charset="0"/>
              </a:rPr>
              <a:t>.</a:t>
            </a:r>
          </a:p>
          <a:p>
            <a:pPr marL="363538" lvl="1" indent="-269875">
              <a:spcBef>
                <a:spcPts val="300"/>
              </a:spcBef>
              <a:buFontTx/>
              <a:buAutoNum type="arabicParenR"/>
            </a:pPr>
            <a:r>
              <a:rPr lang="fr-CA" sz="1600" dirty="0">
                <a:latin typeface="Arial" charset="0"/>
              </a:rPr>
              <a:t>Si [K</a:t>
            </a:r>
            <a:r>
              <a:rPr lang="fr-CA" sz="1600" baseline="30000" dirty="0">
                <a:latin typeface="Arial" charset="0"/>
              </a:rPr>
              <a:t>+</a:t>
            </a:r>
            <a:r>
              <a:rPr lang="fr-CA" sz="1600" dirty="0">
                <a:latin typeface="Arial" charset="0"/>
              </a:rPr>
              <a:t>]</a:t>
            </a:r>
            <a:r>
              <a:rPr lang="fr-CA" sz="1600" baseline="-25000" dirty="0">
                <a:latin typeface="Arial" charset="0"/>
              </a:rPr>
              <a:t>in</a:t>
            </a:r>
            <a:r>
              <a:rPr lang="fr-CA" sz="1600" dirty="0">
                <a:latin typeface="Arial" charset="0"/>
              </a:rPr>
              <a:t> = [K</a:t>
            </a:r>
            <a:r>
              <a:rPr lang="fr-CA" sz="1600" baseline="30000" dirty="0">
                <a:latin typeface="Arial" charset="0"/>
              </a:rPr>
              <a:t>+</a:t>
            </a:r>
            <a:r>
              <a:rPr lang="fr-CA" sz="1600" dirty="0">
                <a:latin typeface="Arial" charset="0"/>
              </a:rPr>
              <a:t>]</a:t>
            </a:r>
            <a:r>
              <a:rPr lang="fr-CA" sz="1600" baseline="-10000" dirty="0">
                <a:latin typeface="Arial" charset="0"/>
              </a:rPr>
              <a:t>ext</a:t>
            </a:r>
            <a:r>
              <a:rPr lang="fr-CA" sz="1600" dirty="0">
                <a:latin typeface="Arial" charset="0"/>
              </a:rPr>
              <a:t> </a:t>
            </a:r>
            <a:r>
              <a:rPr lang="fr-CA" sz="1600" dirty="0">
                <a:latin typeface="Arial" charset="0"/>
                <a:sym typeface="Symbol" pitchFamily="18" charset="2"/>
              </a:rPr>
              <a:t> E</a:t>
            </a:r>
            <a:r>
              <a:rPr lang="fr-CA" sz="1600" baseline="-10000" dirty="0">
                <a:latin typeface="Arial" charset="0"/>
                <a:sym typeface="Symbol" pitchFamily="18" charset="2"/>
              </a:rPr>
              <a:t>K</a:t>
            </a:r>
            <a:r>
              <a:rPr lang="fr-CA" sz="1600" dirty="0">
                <a:latin typeface="Arial" charset="0"/>
                <a:sym typeface="Symbol" pitchFamily="18" charset="2"/>
              </a:rPr>
              <a:t> = 0 = V</a:t>
            </a:r>
            <a:r>
              <a:rPr lang="fr-CA" sz="1600" baseline="-10000" dirty="0">
                <a:latin typeface="Arial" charset="0"/>
                <a:sym typeface="Symbol" pitchFamily="18" charset="2"/>
              </a:rPr>
              <a:t>r</a:t>
            </a:r>
            <a:endParaRPr lang="fr-CA" sz="1600" dirty="0">
              <a:latin typeface="Arial" charset="0"/>
            </a:endParaRPr>
          </a:p>
        </p:txBody>
      </p:sp>
      <p:pic>
        <p:nvPicPr>
          <p:cNvPr id="9" name="Picture 8" descr="Marieb_11.8d.jpg"/>
          <p:cNvPicPr>
            <a:picLocks noChangeAspect="1"/>
          </p:cNvPicPr>
          <p:nvPr/>
        </p:nvPicPr>
        <p:blipFill>
          <a:blip r:embed="rId3" cstate="print"/>
          <a:stretch>
            <a:fillRect/>
          </a:stretch>
        </p:blipFill>
        <p:spPr>
          <a:xfrm>
            <a:off x="3406093" y="995223"/>
            <a:ext cx="4808759" cy="210007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a:xfrm>
            <a:off x="417513" y="431800"/>
            <a:ext cx="8391525" cy="3767138"/>
          </a:xfrm>
          <a:noFill/>
          <a:ln>
            <a:solidFill>
              <a:srgbClr val="FF0000"/>
            </a:solidFill>
            <a:miter lim="800000"/>
            <a:headEnd/>
            <a:tailEnd/>
          </a:ln>
        </p:spPr>
        <p:txBody>
          <a:bodyPr/>
          <a:lstStyle/>
          <a:p>
            <a:pPr eaLnBrk="1" hangingPunct="1">
              <a:buFont typeface="Wingdings" pitchFamily="2" charset="2"/>
              <a:buNone/>
            </a:pPr>
            <a:r>
              <a:rPr lang="fr-CA" sz="2800" dirty="0">
                <a:solidFill>
                  <a:srgbClr val="FF0000"/>
                </a:solidFill>
                <a:latin typeface="Calibri" pitchFamily="34" charset="0"/>
                <a:cs typeface="Calibri" pitchFamily="34" charset="0"/>
              </a:rPr>
              <a:t>Potentiel de repos (V</a:t>
            </a:r>
            <a:r>
              <a:rPr lang="fr-CA" sz="2800" baseline="-10000" dirty="0">
                <a:solidFill>
                  <a:srgbClr val="FF0000"/>
                </a:solidFill>
                <a:latin typeface="Calibri" pitchFamily="34" charset="0"/>
                <a:cs typeface="Calibri" pitchFamily="34" charset="0"/>
              </a:rPr>
              <a:t>r</a:t>
            </a:r>
            <a:r>
              <a:rPr lang="fr-CA" sz="2800" dirty="0">
                <a:solidFill>
                  <a:srgbClr val="FF0000"/>
                </a:solidFill>
                <a:latin typeface="Calibri" pitchFamily="34" charset="0"/>
                <a:cs typeface="Calibri" pitchFamily="34" charset="0"/>
              </a:rPr>
              <a:t>), questions récapitulatives</a:t>
            </a:r>
          </a:p>
          <a:p>
            <a:pPr marL="715963" lvl="1" indent="-258763" eaLnBrk="1" hangingPunct="1">
              <a:spcAft>
                <a:spcPct val="10000"/>
              </a:spcAft>
              <a:buClr>
                <a:srgbClr val="FF0000"/>
              </a:buClr>
              <a:buSzTx/>
            </a:pPr>
            <a:r>
              <a:rPr lang="fr-CA" sz="2400" dirty="0">
                <a:latin typeface="Calibri" pitchFamily="34" charset="0"/>
                <a:cs typeface="Calibri" pitchFamily="34" charset="0"/>
              </a:rPr>
              <a:t>De quelle façon changerait V</a:t>
            </a:r>
            <a:r>
              <a:rPr lang="fr-CA" sz="2400" baseline="-10000" dirty="0">
                <a:latin typeface="Calibri" pitchFamily="34" charset="0"/>
                <a:cs typeface="Calibri" pitchFamily="34" charset="0"/>
              </a:rPr>
              <a:t>r</a:t>
            </a:r>
            <a:r>
              <a:rPr lang="fr-CA" sz="2400" dirty="0">
                <a:latin typeface="Calibri" pitchFamily="34" charset="0"/>
                <a:cs typeface="Calibri" pitchFamily="34" charset="0"/>
              </a:rPr>
              <a:t> suite à une </a:t>
            </a:r>
            <a:r>
              <a:rPr lang="fr-CA" sz="2400" u="sng" dirty="0">
                <a:latin typeface="Calibri" pitchFamily="34" charset="0"/>
                <a:cs typeface="Calibri" pitchFamily="34" charset="0"/>
              </a:rPr>
              <a:t>augmentation</a:t>
            </a:r>
            <a:r>
              <a:rPr lang="fr-CA" sz="2400" dirty="0">
                <a:latin typeface="Calibri" pitchFamily="34" charset="0"/>
                <a:cs typeface="Calibri" pitchFamily="34" charset="0"/>
              </a:rPr>
              <a:t> de :</a:t>
            </a:r>
          </a:p>
          <a:p>
            <a:pPr lvl="2" indent="-427038" eaLnBrk="1" hangingPunct="1">
              <a:buClr>
                <a:srgbClr val="FF0000"/>
              </a:buClr>
              <a:buSzTx/>
              <a:buFont typeface="Wingdings" pitchFamily="2" charset="2"/>
              <a:buNone/>
            </a:pPr>
            <a:r>
              <a:rPr lang="fr-CA" sz="2400" b="1" dirty="0">
                <a:latin typeface="Calibri" pitchFamily="34" charset="0"/>
                <a:cs typeface="Calibri" pitchFamily="34" charset="0"/>
              </a:rPr>
              <a:t>P</a:t>
            </a:r>
            <a:r>
              <a:rPr lang="fr-CA" sz="2400" b="1" baseline="-10000" dirty="0">
                <a:latin typeface="Calibri" pitchFamily="34" charset="0"/>
                <a:cs typeface="Calibri" pitchFamily="34" charset="0"/>
              </a:rPr>
              <a:t>K </a:t>
            </a:r>
            <a:r>
              <a:rPr lang="fr-CA" sz="2400" b="1" dirty="0">
                <a:latin typeface="Calibri" pitchFamily="34" charset="0"/>
                <a:cs typeface="Calibri" pitchFamily="34" charset="0"/>
              </a:rPr>
              <a:t>?  </a:t>
            </a:r>
            <a:r>
              <a:rPr lang="fr-CA" sz="2400" b="1" dirty="0" err="1">
                <a:latin typeface="Calibri" pitchFamily="34" charset="0"/>
                <a:cs typeface="Calibri" pitchFamily="34" charset="0"/>
              </a:rPr>
              <a:t>P</a:t>
            </a:r>
            <a:r>
              <a:rPr lang="fr-CA" sz="2400" b="1" baseline="-10000" dirty="0" err="1">
                <a:latin typeface="Calibri" pitchFamily="34" charset="0"/>
                <a:cs typeface="Calibri" pitchFamily="34" charset="0"/>
              </a:rPr>
              <a:t>Na</a:t>
            </a:r>
            <a:r>
              <a:rPr lang="fr-CA" sz="2400" b="1" baseline="-10000" dirty="0">
                <a:latin typeface="Calibri" pitchFamily="34" charset="0"/>
                <a:cs typeface="Calibri" pitchFamily="34" charset="0"/>
              </a:rPr>
              <a:t> </a:t>
            </a:r>
            <a:r>
              <a:rPr lang="fr-CA" sz="2400" b="1" dirty="0">
                <a:latin typeface="Calibri" pitchFamily="34" charset="0"/>
                <a:cs typeface="Calibri" pitchFamily="34" charset="0"/>
              </a:rPr>
              <a:t>? </a:t>
            </a:r>
          </a:p>
          <a:p>
            <a:pPr marL="715963" lvl="1" indent="-258763" eaLnBrk="1" hangingPunct="1">
              <a:spcAft>
                <a:spcPct val="10000"/>
              </a:spcAft>
              <a:buClr>
                <a:srgbClr val="FF0000"/>
              </a:buClr>
              <a:buSzTx/>
            </a:pPr>
            <a:r>
              <a:rPr lang="fr-CA" sz="2400" dirty="0">
                <a:latin typeface="Calibri" pitchFamily="34" charset="0"/>
                <a:cs typeface="Calibri" pitchFamily="34" charset="0"/>
              </a:rPr>
              <a:t>De quelle façon changerait V</a:t>
            </a:r>
            <a:r>
              <a:rPr lang="fr-CA" sz="2400" baseline="-10000" dirty="0">
                <a:latin typeface="Calibri" pitchFamily="34" charset="0"/>
                <a:cs typeface="Calibri" pitchFamily="34" charset="0"/>
              </a:rPr>
              <a:t>r</a:t>
            </a:r>
            <a:r>
              <a:rPr lang="fr-CA" sz="2400" dirty="0">
                <a:latin typeface="Calibri" pitchFamily="34" charset="0"/>
                <a:cs typeface="Calibri" pitchFamily="34" charset="0"/>
              </a:rPr>
              <a:t> si l’on </a:t>
            </a:r>
            <a:r>
              <a:rPr lang="fr-CA" sz="2400" u="sng" dirty="0">
                <a:latin typeface="Calibri" pitchFamily="34" charset="0"/>
                <a:cs typeface="Calibri" pitchFamily="34" charset="0"/>
              </a:rPr>
              <a:t>augmentait</a:t>
            </a:r>
            <a:r>
              <a:rPr lang="fr-CA" sz="2400" dirty="0">
                <a:latin typeface="Calibri" pitchFamily="34" charset="0"/>
                <a:cs typeface="Calibri" pitchFamily="34" charset="0"/>
              </a:rPr>
              <a:t> :</a:t>
            </a:r>
          </a:p>
          <a:p>
            <a:pPr marL="715963" lvl="1" indent="-258763" eaLnBrk="1" hangingPunct="1">
              <a:buClr>
                <a:srgbClr val="FF0000"/>
              </a:buClr>
              <a:buSzTx/>
              <a:buFont typeface="Wingdings" pitchFamily="2" charset="2"/>
              <a:buNone/>
            </a:pPr>
            <a:r>
              <a:rPr lang="fr-CA" sz="2400" dirty="0">
                <a:latin typeface="Calibri" pitchFamily="34" charset="0"/>
                <a:cs typeface="Calibri" pitchFamily="34" charset="0"/>
              </a:rPr>
              <a:t> 	</a:t>
            </a:r>
            <a:r>
              <a:rPr lang="fr-CA" sz="2400" b="1" dirty="0">
                <a:latin typeface="Calibri" pitchFamily="34" charset="0"/>
                <a:cs typeface="Calibri" pitchFamily="34" charset="0"/>
              </a:rPr>
              <a:t>[K]</a:t>
            </a:r>
            <a:r>
              <a:rPr lang="fr-CA" sz="2400" b="1" baseline="-10000" dirty="0" err="1">
                <a:latin typeface="Calibri" pitchFamily="34" charset="0"/>
                <a:cs typeface="Calibri" pitchFamily="34" charset="0"/>
              </a:rPr>
              <a:t>ext</a:t>
            </a:r>
            <a:r>
              <a:rPr lang="fr-CA" sz="2400" b="1" baseline="-10000" dirty="0">
                <a:latin typeface="Calibri" pitchFamily="34" charset="0"/>
                <a:cs typeface="Calibri" pitchFamily="34" charset="0"/>
              </a:rPr>
              <a:t> </a:t>
            </a:r>
            <a:r>
              <a:rPr lang="fr-CA" sz="2400" b="1" dirty="0">
                <a:latin typeface="Calibri" pitchFamily="34" charset="0"/>
                <a:cs typeface="Calibri" pitchFamily="34" charset="0"/>
              </a:rPr>
              <a:t>?  [Na]</a:t>
            </a:r>
            <a:r>
              <a:rPr lang="fr-CA" sz="2400" b="1" baseline="-10000" dirty="0" err="1">
                <a:latin typeface="Calibri" pitchFamily="34" charset="0"/>
                <a:cs typeface="Calibri" pitchFamily="34" charset="0"/>
              </a:rPr>
              <a:t>ext</a:t>
            </a:r>
            <a:r>
              <a:rPr lang="fr-CA" sz="2400" b="1" baseline="-10000" dirty="0">
                <a:latin typeface="Calibri" pitchFamily="34" charset="0"/>
                <a:cs typeface="Calibri" pitchFamily="34" charset="0"/>
              </a:rPr>
              <a:t> </a:t>
            </a:r>
            <a:r>
              <a:rPr lang="fr-CA" sz="2400" b="1" dirty="0">
                <a:latin typeface="Calibri" pitchFamily="34" charset="0"/>
                <a:cs typeface="Calibri" pitchFamily="34" charset="0"/>
              </a:rPr>
              <a:t>?</a:t>
            </a:r>
          </a:p>
          <a:p>
            <a:pPr marL="715963" lvl="1" indent="-258763" eaLnBrk="1" hangingPunct="1">
              <a:spcAft>
                <a:spcPct val="10000"/>
              </a:spcAft>
              <a:buClr>
                <a:srgbClr val="FF0000"/>
              </a:buClr>
              <a:buSzTx/>
            </a:pPr>
            <a:r>
              <a:rPr lang="fr-CA" sz="2400" dirty="0">
                <a:latin typeface="Calibri" pitchFamily="34" charset="0"/>
                <a:cs typeface="Calibri" pitchFamily="34" charset="0"/>
              </a:rPr>
              <a:t>De quelle façon est-ce qu’une </a:t>
            </a:r>
            <a:r>
              <a:rPr lang="fr-CA" sz="2400" u="sng" dirty="0">
                <a:latin typeface="Calibri" pitchFamily="34" charset="0"/>
                <a:cs typeface="Calibri" pitchFamily="34" charset="0"/>
              </a:rPr>
              <a:t>inhibition</a:t>
            </a:r>
            <a:r>
              <a:rPr lang="fr-CA" sz="2400" dirty="0">
                <a:latin typeface="Calibri" pitchFamily="34" charset="0"/>
                <a:cs typeface="Calibri" pitchFamily="34" charset="0"/>
              </a:rPr>
              <a:t> de la pompe Na-K affecterait : </a:t>
            </a:r>
          </a:p>
          <a:p>
            <a:pPr marL="715963" lvl="1" indent="-258763" eaLnBrk="1" hangingPunct="1">
              <a:buFont typeface="Wingdings" pitchFamily="2" charset="2"/>
              <a:buNone/>
            </a:pPr>
            <a:r>
              <a:rPr lang="fr-CA" sz="2400" dirty="0">
                <a:latin typeface="Calibri" pitchFamily="34" charset="0"/>
                <a:cs typeface="Calibri" pitchFamily="34" charset="0"/>
              </a:rPr>
              <a:t>   	</a:t>
            </a:r>
            <a:r>
              <a:rPr lang="fr-CA" sz="2400" b="1" dirty="0">
                <a:latin typeface="Calibri" pitchFamily="34" charset="0"/>
                <a:cs typeface="Calibri" pitchFamily="34" charset="0"/>
              </a:rPr>
              <a:t>[K]</a:t>
            </a:r>
            <a:r>
              <a:rPr lang="fr-CA" sz="2400" b="1" baseline="-10000" dirty="0">
                <a:latin typeface="Calibri" pitchFamily="34" charset="0"/>
                <a:cs typeface="Calibri" pitchFamily="34" charset="0"/>
              </a:rPr>
              <a:t>in </a:t>
            </a:r>
            <a:r>
              <a:rPr lang="fr-CA" sz="2400" b="1" dirty="0">
                <a:latin typeface="Calibri" pitchFamily="34" charset="0"/>
                <a:cs typeface="Calibri" pitchFamily="34" charset="0"/>
              </a:rPr>
              <a:t>?  [Na]</a:t>
            </a:r>
            <a:r>
              <a:rPr lang="fr-CA" sz="2400" b="1" baseline="-10000" dirty="0">
                <a:latin typeface="Calibri" pitchFamily="34" charset="0"/>
                <a:cs typeface="Calibri" pitchFamily="34" charset="0"/>
              </a:rPr>
              <a:t>in </a:t>
            </a:r>
            <a:r>
              <a:rPr lang="fr-CA" sz="2400" b="1" dirty="0">
                <a:latin typeface="Calibri" pitchFamily="34" charset="0"/>
                <a:cs typeface="Calibri" pitchFamily="34" charset="0"/>
              </a:rPr>
              <a:t>? </a:t>
            </a:r>
            <a:r>
              <a:rPr lang="fr-CA" sz="2400" b="1" dirty="0" err="1">
                <a:latin typeface="Calibri" pitchFamily="34" charset="0"/>
                <a:cs typeface="Calibri" pitchFamily="34" charset="0"/>
              </a:rPr>
              <a:t>V</a:t>
            </a:r>
            <a:r>
              <a:rPr lang="fr-CA" sz="2400" b="1" baseline="-10000" dirty="0" err="1">
                <a:latin typeface="Calibri" pitchFamily="34" charset="0"/>
                <a:cs typeface="Calibri" pitchFamily="34" charset="0"/>
              </a:rPr>
              <a:t>r</a:t>
            </a:r>
            <a:r>
              <a:rPr lang="fr-CA" sz="2400" b="1" baseline="-10000" dirty="0">
                <a:latin typeface="Calibri" pitchFamily="34" charset="0"/>
                <a:cs typeface="Calibri" pitchFamily="34" charset="0"/>
              </a:rPr>
              <a:t> </a:t>
            </a:r>
            <a:r>
              <a:rPr lang="fr-CA" sz="2400" b="1" dirty="0">
                <a:latin typeface="Calibri" pitchFamily="34" charset="0"/>
                <a:cs typeface="Calibri" pitchFamily="34" charset="0"/>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8" name="Text Box 12"/>
          <p:cNvSpPr txBox="1">
            <a:spLocks noChangeArrowheads="1"/>
          </p:cNvSpPr>
          <p:nvPr/>
        </p:nvSpPr>
        <p:spPr bwMode="auto">
          <a:xfrm>
            <a:off x="5762305" y="5826619"/>
            <a:ext cx="2965450" cy="304800"/>
          </a:xfrm>
          <a:prstGeom prst="rect">
            <a:avLst/>
          </a:prstGeom>
          <a:solidFill>
            <a:schemeClr val="bg1"/>
          </a:solidFill>
          <a:ln>
            <a:noFill/>
          </a:ln>
          <a:effectLst/>
          <a:extLs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fr-CA" sz="1400" b="1" dirty="0">
                <a:latin typeface="Arial" charset="0"/>
              </a:rPr>
              <a:t>Canal ionique voltage-dépendant</a:t>
            </a:r>
          </a:p>
        </p:txBody>
      </p:sp>
      <p:sp>
        <p:nvSpPr>
          <p:cNvPr id="17421" name="Rectangle 15"/>
          <p:cNvSpPr>
            <a:spLocks noChangeArrowheads="1"/>
          </p:cNvSpPr>
          <p:nvPr/>
        </p:nvSpPr>
        <p:spPr bwMode="auto">
          <a:xfrm>
            <a:off x="142386" y="536469"/>
            <a:ext cx="5228045" cy="5640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176213" indent="-176213">
              <a:spcAft>
                <a:spcPct val="10000"/>
              </a:spcAft>
              <a:buFont typeface="Arial" panose="020B0604020202020204" pitchFamily="34" charset="0"/>
              <a:buChar char="−"/>
            </a:pPr>
            <a:r>
              <a:rPr lang="fr-CA" sz="1500" dirty="0">
                <a:latin typeface="Arial" charset="0"/>
                <a:cs typeface="Arial" charset="0"/>
              </a:rPr>
              <a:t>La perméabilité membranaire pour un ion dépend des propriétés et du nombre de canaux ouverts dans la membrane.</a:t>
            </a:r>
          </a:p>
          <a:p>
            <a:pPr marL="176213" indent="-176213">
              <a:spcAft>
                <a:spcPct val="10000"/>
              </a:spcAft>
              <a:buFont typeface="Arial" panose="020B0604020202020204" pitchFamily="34" charset="0"/>
              <a:buChar char="−"/>
            </a:pPr>
            <a:r>
              <a:rPr lang="fr-CA" sz="1500" dirty="0">
                <a:latin typeface="Arial" charset="0"/>
                <a:cs typeface="Arial" charset="0"/>
              </a:rPr>
              <a:t>En général, les canaux sont spécifiques à une espèce ionique: ainsi la membrane plasmique contient des canaux au K</a:t>
            </a:r>
            <a:r>
              <a:rPr lang="fr-CA" sz="1500" baseline="30000" dirty="0">
                <a:latin typeface="Arial" charset="0"/>
                <a:cs typeface="Arial" charset="0"/>
              </a:rPr>
              <a:t>+</a:t>
            </a:r>
            <a:r>
              <a:rPr lang="fr-CA" sz="1500" dirty="0">
                <a:latin typeface="Arial" charset="0"/>
                <a:cs typeface="Arial" charset="0"/>
              </a:rPr>
              <a:t>, au Na</a:t>
            </a:r>
            <a:r>
              <a:rPr lang="fr-CA" sz="1500" baseline="30000" dirty="0">
                <a:latin typeface="Arial" charset="0"/>
                <a:cs typeface="Arial" charset="0"/>
              </a:rPr>
              <a:t>+</a:t>
            </a:r>
            <a:r>
              <a:rPr lang="fr-CA" sz="1500" dirty="0">
                <a:latin typeface="Arial" charset="0"/>
                <a:cs typeface="Arial" charset="0"/>
              </a:rPr>
              <a:t>, au Cl</a:t>
            </a:r>
            <a:r>
              <a:rPr lang="fr-CA" sz="1500" baseline="30000" dirty="0">
                <a:latin typeface="Arial" charset="0"/>
                <a:cs typeface="Arial" charset="0"/>
                <a:sym typeface="Symbol" pitchFamily="18" charset="2"/>
              </a:rPr>
              <a:t></a:t>
            </a:r>
            <a:r>
              <a:rPr lang="fr-CA" sz="1500" dirty="0">
                <a:latin typeface="Arial" charset="0"/>
                <a:cs typeface="Arial" charset="0"/>
              </a:rPr>
              <a:t>, au Ca</a:t>
            </a:r>
            <a:r>
              <a:rPr lang="fr-CA" sz="1500" baseline="30000" dirty="0">
                <a:latin typeface="Arial" charset="0"/>
                <a:cs typeface="Arial" charset="0"/>
              </a:rPr>
              <a:t>2+</a:t>
            </a:r>
            <a:r>
              <a:rPr lang="fr-CA" sz="1500" dirty="0">
                <a:latin typeface="Arial" charset="0"/>
                <a:cs typeface="Arial" charset="0"/>
              </a:rPr>
              <a:t>, etc.</a:t>
            </a:r>
          </a:p>
          <a:p>
            <a:pPr marL="176213" indent="-176213">
              <a:spcAft>
                <a:spcPct val="10000"/>
              </a:spcAft>
              <a:buFont typeface="Arial" panose="020B0604020202020204" pitchFamily="34" charset="0"/>
              <a:buChar char="−"/>
            </a:pPr>
            <a:r>
              <a:rPr lang="fr-CA" sz="1500" dirty="0">
                <a:latin typeface="Arial" charset="0"/>
                <a:cs typeface="Arial" charset="0"/>
              </a:rPr>
              <a:t>Il existe 2 types généraux de canaux ioniques : </a:t>
            </a:r>
          </a:p>
          <a:p>
            <a:pPr marL="446088" indent="-269875">
              <a:spcBef>
                <a:spcPts val="300"/>
              </a:spcBef>
            </a:pPr>
            <a:r>
              <a:rPr lang="fr-CA" sz="1500" b="1" dirty="0">
                <a:latin typeface="Arial" charset="0"/>
                <a:cs typeface="Arial" charset="0"/>
              </a:rPr>
              <a:t>i)	</a:t>
            </a:r>
            <a:r>
              <a:rPr lang="fr-CA" sz="1500" b="1" i="1" dirty="0">
                <a:latin typeface="Arial" charset="0"/>
                <a:cs typeface="Arial" charset="0"/>
              </a:rPr>
              <a:t>Canaux à fonction passive </a:t>
            </a:r>
            <a:r>
              <a:rPr lang="fr-CA" sz="1500" i="1" dirty="0">
                <a:latin typeface="Arial" charset="0"/>
                <a:cs typeface="Arial" charset="0"/>
              </a:rPr>
              <a:t>(“Leakage channels”) </a:t>
            </a:r>
            <a:r>
              <a:rPr lang="fr-CA" sz="1500" b="1" dirty="0">
                <a:latin typeface="Arial" charset="0"/>
                <a:cs typeface="Arial" charset="0"/>
              </a:rPr>
              <a:t>: </a:t>
            </a:r>
            <a:r>
              <a:rPr lang="fr-CA" sz="1500" dirty="0">
                <a:latin typeface="Arial" charset="0"/>
                <a:cs typeface="Arial" charset="0"/>
              </a:rPr>
              <a:t>Canaux qui sont toujours ouverts.</a:t>
            </a:r>
          </a:p>
          <a:p>
            <a:pPr marL="446088" indent="-269875">
              <a:spcAft>
                <a:spcPct val="10000"/>
              </a:spcAft>
            </a:pPr>
            <a:r>
              <a:rPr lang="fr-CA" sz="1500" dirty="0">
                <a:latin typeface="Arial" charset="0"/>
                <a:cs typeface="Arial" charset="0"/>
              </a:rPr>
              <a:t>	(Ex: les canaux à K</a:t>
            </a:r>
            <a:r>
              <a:rPr lang="fr-CA" sz="1500" baseline="30000" dirty="0">
                <a:latin typeface="Arial" charset="0"/>
                <a:cs typeface="Arial" charset="0"/>
              </a:rPr>
              <a:t>+</a:t>
            </a:r>
            <a:r>
              <a:rPr lang="fr-CA" sz="1500" dirty="0">
                <a:latin typeface="Arial" charset="0"/>
                <a:cs typeface="Arial" charset="0"/>
              </a:rPr>
              <a:t> responsables de la haute perméabilité aux ions K</a:t>
            </a:r>
            <a:r>
              <a:rPr lang="fr-CA" sz="1500" baseline="30000" dirty="0">
                <a:latin typeface="Arial" charset="0"/>
                <a:cs typeface="Arial" charset="0"/>
              </a:rPr>
              <a:t>+</a:t>
            </a:r>
            <a:r>
              <a:rPr lang="fr-CA" sz="1500" dirty="0">
                <a:latin typeface="Arial" charset="0"/>
                <a:cs typeface="Arial" charset="0"/>
              </a:rPr>
              <a:t> au repos)</a:t>
            </a:r>
          </a:p>
          <a:p>
            <a:pPr marL="446088" indent="-269875">
              <a:spcBef>
                <a:spcPts val="400"/>
              </a:spcBef>
              <a:spcAft>
                <a:spcPts val="200"/>
              </a:spcAft>
            </a:pPr>
            <a:r>
              <a:rPr lang="fr-CA" sz="1500" b="1" dirty="0">
                <a:latin typeface="Arial" charset="0"/>
                <a:cs typeface="Arial" charset="0"/>
              </a:rPr>
              <a:t>ii)</a:t>
            </a:r>
            <a:r>
              <a:rPr lang="fr-CA" sz="1500" b="1" i="1" dirty="0">
                <a:latin typeface="Arial" charset="0"/>
                <a:cs typeface="Arial" charset="0"/>
              </a:rPr>
              <a:t>	Canaux à fonction active </a:t>
            </a:r>
            <a:r>
              <a:rPr lang="fr-CA" sz="1500" i="1" dirty="0">
                <a:latin typeface="Arial" charset="0"/>
                <a:cs typeface="Arial" charset="0"/>
              </a:rPr>
              <a:t>(“Gated channels”) </a:t>
            </a:r>
            <a:r>
              <a:rPr lang="fr-CA" sz="1500" b="1" dirty="0">
                <a:latin typeface="Arial" charset="0"/>
                <a:cs typeface="Arial" charset="0"/>
              </a:rPr>
              <a:t>: </a:t>
            </a:r>
            <a:r>
              <a:rPr lang="fr-CA" sz="1500" dirty="0">
                <a:latin typeface="Arial" charset="0"/>
                <a:cs typeface="Arial" charset="0"/>
              </a:rPr>
              <a:t>Canaux qui s’ouvrent ou se ferment en réponse à divers stimuli.</a:t>
            </a:r>
            <a:endParaRPr lang="fr-CA" sz="1500" i="1" dirty="0">
              <a:latin typeface="Arial" charset="0"/>
              <a:cs typeface="Arial" charset="0"/>
            </a:endParaRPr>
          </a:p>
          <a:p>
            <a:pPr marL="620713" lvl="1" indent="-176213">
              <a:spcAft>
                <a:spcPct val="10000"/>
              </a:spcAft>
              <a:buFontTx/>
              <a:buChar char="•"/>
            </a:pPr>
            <a:r>
              <a:rPr lang="fr-CA" sz="1500" b="1" i="1" dirty="0">
                <a:latin typeface="Arial" charset="0"/>
                <a:cs typeface="Arial" charset="0"/>
              </a:rPr>
              <a:t>Canaux ligand-dépendants </a:t>
            </a:r>
            <a:r>
              <a:rPr lang="fr-CA" sz="1500" b="1" dirty="0">
                <a:latin typeface="Arial" charset="0"/>
                <a:cs typeface="Arial" charset="0"/>
              </a:rPr>
              <a:t>:</a:t>
            </a:r>
            <a:r>
              <a:rPr lang="fr-CA" sz="1500" dirty="0">
                <a:latin typeface="Arial" charset="0"/>
                <a:cs typeface="Arial" charset="0"/>
              </a:rPr>
              <a:t> s’ouvrent ou se ferment en réponse à une substance qui se lie au canal.</a:t>
            </a:r>
            <a:endParaRPr lang="fr-CA" sz="1500" i="1" dirty="0">
              <a:latin typeface="Arial" charset="0"/>
              <a:cs typeface="Arial" charset="0"/>
            </a:endParaRPr>
          </a:p>
          <a:p>
            <a:pPr marL="620713" lvl="1" indent="-176213">
              <a:spcAft>
                <a:spcPct val="10000"/>
              </a:spcAft>
              <a:buFontTx/>
              <a:buChar char="•"/>
            </a:pPr>
            <a:r>
              <a:rPr lang="fr-CA" sz="1500" b="1" i="1" dirty="0">
                <a:latin typeface="Arial" charset="0"/>
                <a:cs typeface="Arial" charset="0"/>
              </a:rPr>
              <a:t>Canaux voltage-dépendants </a:t>
            </a:r>
            <a:r>
              <a:rPr lang="fr-CA" sz="1500" b="1" dirty="0">
                <a:latin typeface="Arial" charset="0"/>
                <a:cs typeface="Arial" charset="0"/>
              </a:rPr>
              <a:t>:</a:t>
            </a:r>
            <a:r>
              <a:rPr lang="fr-CA" sz="1500" dirty="0">
                <a:latin typeface="Arial" charset="0"/>
                <a:cs typeface="Arial" charset="0"/>
              </a:rPr>
              <a:t> s’ouvrent ou se ferment en réponse à un changement du potentiel de membrane.</a:t>
            </a:r>
            <a:endParaRPr lang="fr-CA" sz="1500" i="1" dirty="0">
              <a:latin typeface="Arial" charset="0"/>
              <a:cs typeface="Arial" charset="0"/>
            </a:endParaRPr>
          </a:p>
          <a:p>
            <a:pPr marL="620713" lvl="1" indent="-176213">
              <a:spcAft>
                <a:spcPct val="10000"/>
              </a:spcAft>
              <a:buFontTx/>
              <a:buChar char="•"/>
            </a:pPr>
            <a:r>
              <a:rPr lang="fr-CA" sz="1500" b="1" i="1" dirty="0">
                <a:latin typeface="Arial" charset="0"/>
                <a:cs typeface="Arial" charset="0"/>
              </a:rPr>
              <a:t>Canaux des mécanorécepteurs </a:t>
            </a:r>
            <a:r>
              <a:rPr lang="fr-CA" sz="1500" b="1" dirty="0">
                <a:latin typeface="Arial" charset="0"/>
                <a:cs typeface="Arial" charset="0"/>
              </a:rPr>
              <a:t>:</a:t>
            </a:r>
            <a:r>
              <a:rPr lang="fr-CA" sz="1500" dirty="0">
                <a:latin typeface="Arial" charset="0"/>
                <a:cs typeface="Arial" charset="0"/>
              </a:rPr>
              <a:t> s’ouvrent ou se ferment en réponse à une déformation mécanique du récepteur (ex. récepteurs sensoriels du toucher).</a:t>
            </a:r>
          </a:p>
        </p:txBody>
      </p:sp>
      <p:sp>
        <p:nvSpPr>
          <p:cNvPr id="17422" name="Text Box 16"/>
          <p:cNvSpPr txBox="1">
            <a:spLocks noChangeArrowheads="1"/>
          </p:cNvSpPr>
          <p:nvPr/>
        </p:nvSpPr>
        <p:spPr bwMode="auto">
          <a:xfrm>
            <a:off x="204953" y="149168"/>
            <a:ext cx="86554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52425" indent="-352425">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1082675" indent="-1082675">
              <a:spcAft>
                <a:spcPct val="25000"/>
              </a:spcAft>
            </a:pPr>
            <a:r>
              <a:rPr lang="fr-CA" b="1" dirty="0">
                <a:solidFill>
                  <a:schemeClr val="accent6"/>
                </a:solidFill>
                <a:latin typeface="Arial" charset="0"/>
                <a:cs typeface="Arial" charset="0"/>
              </a:rPr>
              <a:t>3.1.3.3	Canaux ioniques dans la membrane plasmique</a:t>
            </a:r>
            <a:endParaRPr lang="fr-CA" b="1" dirty="0">
              <a:solidFill>
                <a:schemeClr val="accent6"/>
              </a:solidFill>
              <a:latin typeface="Arial" charset="0"/>
            </a:endParaRPr>
          </a:p>
        </p:txBody>
      </p:sp>
      <p:sp>
        <p:nvSpPr>
          <p:cNvPr id="17423" name="Text Box 17"/>
          <p:cNvSpPr txBox="1">
            <a:spLocks noChangeArrowheads="1"/>
          </p:cNvSpPr>
          <p:nvPr/>
        </p:nvSpPr>
        <p:spPr bwMode="auto">
          <a:xfrm>
            <a:off x="7823630" y="6275994"/>
            <a:ext cx="1106130" cy="215444"/>
          </a:xfrm>
          <a:prstGeom prst="rect">
            <a:avLst/>
          </a:prstGeom>
          <a:noFill/>
          <a:ln w="9525">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0" rIns="3600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400" b="1" dirty="0">
                <a:solidFill>
                  <a:schemeClr val="accent2"/>
                </a:solidFill>
                <a:latin typeface="Arial" charset="0"/>
              </a:rPr>
              <a:t>Figure 11.7</a:t>
            </a:r>
          </a:p>
        </p:txBody>
      </p:sp>
      <p:grpSp>
        <p:nvGrpSpPr>
          <p:cNvPr id="19" name="Group 18"/>
          <p:cNvGrpSpPr/>
          <p:nvPr/>
        </p:nvGrpSpPr>
        <p:grpSpPr>
          <a:xfrm>
            <a:off x="5362468" y="748584"/>
            <a:ext cx="3692528" cy="5079850"/>
            <a:chOff x="5180451" y="793412"/>
            <a:chExt cx="3754105" cy="5355069"/>
          </a:xfrm>
        </p:grpSpPr>
        <p:pic>
          <p:nvPicPr>
            <p:cNvPr id="27650" name="Picture 2" descr="http://cw2.erpi.com/cw/marieb/userfiles/08_Fig_11_6_p_449.jpg"/>
            <p:cNvPicPr>
              <a:picLocks noChangeAspect="1" noChangeArrowheads="1"/>
            </p:cNvPicPr>
            <p:nvPr/>
          </p:nvPicPr>
          <p:blipFill>
            <a:blip r:embed="rId3" cstate="print"/>
            <a:srcRect l="3103" t="2646" r="3103" b="15874"/>
            <a:stretch>
              <a:fillRect/>
            </a:stretch>
          </p:blipFill>
          <p:spPr bwMode="auto">
            <a:xfrm>
              <a:off x="5180451" y="793412"/>
              <a:ext cx="3754105" cy="5355069"/>
            </a:xfrm>
            <a:prstGeom prst="rect">
              <a:avLst/>
            </a:prstGeom>
            <a:noFill/>
          </p:spPr>
        </p:pic>
        <p:sp>
          <p:nvSpPr>
            <p:cNvPr id="18" name="Text Box 11"/>
            <p:cNvSpPr txBox="1">
              <a:spLocks noChangeArrowheads="1"/>
            </p:cNvSpPr>
            <p:nvPr/>
          </p:nvSpPr>
          <p:spPr bwMode="auto">
            <a:xfrm>
              <a:off x="5242028" y="3295447"/>
              <a:ext cx="3621753" cy="677108"/>
            </a:xfrm>
            <a:prstGeom prst="rect">
              <a:avLst/>
            </a:prstGeom>
            <a:solidFill>
              <a:schemeClr val="bg1"/>
            </a:solidFill>
            <a:ln>
              <a:noFill/>
            </a:ln>
            <a:effectLst/>
            <a:extLs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fr-CA" sz="1400" b="1" dirty="0">
                  <a:latin typeface="Arial" charset="0"/>
                </a:rPr>
                <a:t>Canal ionique ligand-dépendant</a:t>
              </a:r>
            </a:p>
            <a:p>
              <a:pPr algn="ctr"/>
              <a:endParaRPr lang="fr-CA" sz="1200" b="1" dirty="0">
                <a:latin typeface="Arial" charset="0"/>
              </a:endParaRPr>
            </a:p>
            <a:p>
              <a:pPr algn="ctr"/>
              <a:endParaRPr lang="fr-CA" sz="1200" b="1" dirty="0">
                <a:latin typeface="Arial" charset="0"/>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180975" y="231775"/>
            <a:ext cx="48688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52425" indent="-352425">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1082675" indent="-1082675">
              <a:spcAft>
                <a:spcPct val="25000"/>
              </a:spcAft>
            </a:pPr>
            <a:r>
              <a:rPr lang="fr-CA" b="1" dirty="0">
                <a:solidFill>
                  <a:schemeClr val="accent6"/>
                </a:solidFill>
                <a:latin typeface="Arial" charset="0"/>
                <a:cs typeface="Arial" charset="0"/>
              </a:rPr>
              <a:t>3.1.3.4	Les signaux électriques </a:t>
            </a:r>
            <a:endParaRPr lang="fr-CA" b="1" dirty="0">
              <a:solidFill>
                <a:schemeClr val="accent6"/>
              </a:solidFill>
              <a:latin typeface="Arial" charset="0"/>
            </a:endParaRPr>
          </a:p>
        </p:txBody>
      </p:sp>
      <p:sp>
        <p:nvSpPr>
          <p:cNvPr id="18437" name="Text Box 5"/>
          <p:cNvSpPr txBox="1">
            <a:spLocks noChangeArrowheads="1"/>
          </p:cNvSpPr>
          <p:nvPr/>
        </p:nvSpPr>
        <p:spPr bwMode="auto">
          <a:xfrm>
            <a:off x="161925" y="654050"/>
            <a:ext cx="8982075" cy="2285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0975" indent="-180975">
              <a:tabLst>
                <a:tab pos="442913" algn="l"/>
              </a:tabLst>
              <a:defRPr sz="2400">
                <a:solidFill>
                  <a:schemeClr val="tx1"/>
                </a:solidFill>
                <a:latin typeface="Times New Roman" pitchFamily="18" charset="0"/>
              </a:defRPr>
            </a:lvl1pPr>
            <a:lvl2pPr marL="541338" indent="-180975">
              <a:tabLst>
                <a:tab pos="442913" algn="l"/>
              </a:tabLst>
              <a:defRPr sz="2400">
                <a:solidFill>
                  <a:schemeClr val="tx1"/>
                </a:solidFill>
                <a:latin typeface="Times New Roman" pitchFamily="18" charset="0"/>
              </a:defRPr>
            </a:lvl2pPr>
            <a:lvl3pPr marL="1143000" indent="-228600">
              <a:tabLst>
                <a:tab pos="442913" algn="l"/>
              </a:tabLst>
              <a:defRPr sz="2400">
                <a:solidFill>
                  <a:schemeClr val="tx1"/>
                </a:solidFill>
                <a:latin typeface="Times New Roman" pitchFamily="18" charset="0"/>
              </a:defRPr>
            </a:lvl3pPr>
            <a:lvl4pPr marL="1600200" indent="-228600">
              <a:tabLst>
                <a:tab pos="442913" algn="l"/>
              </a:tabLst>
              <a:defRPr sz="2400">
                <a:solidFill>
                  <a:schemeClr val="tx1"/>
                </a:solidFill>
                <a:latin typeface="Times New Roman" pitchFamily="18" charset="0"/>
              </a:defRPr>
            </a:lvl4pPr>
            <a:lvl5pPr marL="2057400" indent="-228600">
              <a:tabLst>
                <a:tab pos="442913"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442913"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442913"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442913"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442913" algn="l"/>
              </a:tabLst>
              <a:defRPr sz="2400">
                <a:solidFill>
                  <a:schemeClr val="tx1"/>
                </a:solidFill>
                <a:latin typeface="Times New Roman" pitchFamily="18" charset="0"/>
              </a:defRPr>
            </a:lvl9pPr>
          </a:lstStyle>
          <a:p>
            <a:pPr marL="176213" indent="-176213">
              <a:spcAft>
                <a:spcPct val="25000"/>
              </a:spcAft>
              <a:buSzPct val="100000"/>
              <a:buFont typeface="Arial" panose="020B0604020202020204" pitchFamily="34" charset="0"/>
              <a:buChar char="−"/>
              <a:tabLst/>
            </a:pPr>
            <a:r>
              <a:rPr lang="en-US" sz="1500" dirty="0">
                <a:latin typeface="Arial" charset="0"/>
                <a:cs typeface="Arial" charset="0"/>
              </a:rPr>
              <a:t>« </a:t>
            </a:r>
            <a:r>
              <a:rPr lang="fr-CA" sz="1500" dirty="0">
                <a:latin typeface="Arial" charset="0"/>
                <a:cs typeface="Arial" charset="0"/>
              </a:rPr>
              <a:t>Dans les neurones, les </a:t>
            </a:r>
            <a:r>
              <a:rPr lang="fr-CA" sz="1500" u="sng" dirty="0">
                <a:latin typeface="Arial" charset="0"/>
                <a:cs typeface="Arial" charset="0"/>
              </a:rPr>
              <a:t>modifications</a:t>
            </a:r>
            <a:r>
              <a:rPr lang="fr-CA" sz="1500" dirty="0">
                <a:latin typeface="Arial" charset="0"/>
                <a:cs typeface="Arial" charset="0"/>
              </a:rPr>
              <a:t> du potentiel de membrane servent de signaux pour la réception des informations, leur intégration et l’acheminement de réponses appropriées. </a:t>
            </a:r>
            <a:r>
              <a:rPr lang="en-US" sz="1500" dirty="0">
                <a:latin typeface="Arial" charset="0"/>
                <a:cs typeface="Arial" charset="0"/>
              </a:rPr>
              <a:t>»</a:t>
            </a:r>
            <a:endParaRPr lang="fr-CA" sz="1500" dirty="0">
              <a:latin typeface="Arial" charset="0"/>
              <a:cs typeface="Arial" charset="0"/>
            </a:endParaRPr>
          </a:p>
          <a:p>
            <a:pPr marL="176213" indent="-176213">
              <a:buSzPct val="100000"/>
              <a:buFont typeface="Arial" panose="020B0604020202020204" pitchFamily="34" charset="0"/>
              <a:buChar char="−"/>
              <a:tabLst/>
            </a:pPr>
            <a:r>
              <a:rPr lang="fr-CA" sz="1500" dirty="0">
                <a:latin typeface="Arial" charset="0"/>
                <a:cs typeface="Arial" charset="0"/>
              </a:rPr>
              <a:t>Une modification du potentiel de membrane peut être causée par : </a:t>
            </a:r>
          </a:p>
          <a:p>
            <a:pPr>
              <a:buSzPct val="120000"/>
            </a:pPr>
            <a:r>
              <a:rPr lang="fr-CA" sz="1500" dirty="0">
                <a:latin typeface="Arial" charset="0"/>
                <a:cs typeface="Arial" charset="0"/>
              </a:rPr>
              <a:t>	i)  un changement de la perméabilité membranaire à un type donné d’ions (la très grande 	majorité des cas)</a:t>
            </a:r>
          </a:p>
          <a:p>
            <a:pPr>
              <a:spcAft>
                <a:spcPct val="25000"/>
              </a:spcAft>
              <a:buSzPct val="120000"/>
            </a:pPr>
            <a:r>
              <a:rPr lang="fr-CA" sz="1500" dirty="0">
                <a:latin typeface="Arial" charset="0"/>
                <a:cs typeface="Arial" charset="0"/>
              </a:rPr>
              <a:t>	ii) un changement du gradient de concentration des ions (rare)</a:t>
            </a:r>
          </a:p>
          <a:p>
            <a:pPr marL="176213" indent="-176213">
              <a:buSzPct val="100000"/>
              <a:buFont typeface="Arial" panose="020B0604020202020204" pitchFamily="34" charset="0"/>
              <a:buChar char="−"/>
              <a:tabLst/>
            </a:pPr>
            <a:r>
              <a:rPr lang="fr-CA" sz="1500" dirty="0">
                <a:latin typeface="Arial" charset="0"/>
                <a:cs typeface="Arial" charset="0"/>
              </a:rPr>
              <a:t>Les changements des potentiels de membrane sont nommés par rapport au </a:t>
            </a:r>
            <a:r>
              <a:rPr lang="fr-CA" sz="1500" u="sng" dirty="0">
                <a:latin typeface="Arial" charset="0"/>
                <a:cs typeface="Arial" charset="0"/>
              </a:rPr>
              <a:t>potentiel de repos</a:t>
            </a:r>
            <a:r>
              <a:rPr lang="fr-CA" sz="1500" dirty="0">
                <a:latin typeface="Arial" charset="0"/>
                <a:cs typeface="Arial" charset="0"/>
              </a:rPr>
              <a:t> :</a:t>
            </a:r>
            <a:endParaRPr lang="fr-CA" sz="1500" b="1" i="1" dirty="0">
              <a:latin typeface="Arial" charset="0"/>
              <a:cs typeface="Arial" charset="0"/>
            </a:endParaRPr>
          </a:p>
          <a:p>
            <a:pPr marL="363538" lvl="1" indent="-187325">
              <a:buSzPct val="70000"/>
              <a:buFont typeface="Wingdings" pitchFamily="2" charset="2"/>
              <a:buChar char="§"/>
              <a:tabLst/>
            </a:pPr>
            <a:r>
              <a:rPr lang="fr-CA" sz="1500" b="1" i="1" dirty="0">
                <a:latin typeface="Arial" charset="0"/>
                <a:cs typeface="Arial" charset="0"/>
              </a:rPr>
              <a:t>Dépolarisation</a:t>
            </a:r>
            <a:r>
              <a:rPr lang="fr-CA" sz="1500" b="1" dirty="0">
                <a:latin typeface="Arial" charset="0"/>
                <a:cs typeface="Arial" charset="0"/>
              </a:rPr>
              <a:t>: </a:t>
            </a:r>
            <a:r>
              <a:rPr lang="fr-CA" sz="1500" dirty="0">
                <a:latin typeface="Arial" charset="0"/>
                <a:cs typeface="Arial" charset="0"/>
              </a:rPr>
              <a:t>potentiel qui devient </a:t>
            </a:r>
            <a:r>
              <a:rPr lang="fr-CA" sz="1500" u="sng" dirty="0">
                <a:latin typeface="Arial" charset="0"/>
                <a:cs typeface="Arial" charset="0"/>
              </a:rPr>
              <a:t>moins négatif</a:t>
            </a:r>
            <a:r>
              <a:rPr lang="fr-CA" sz="1500" dirty="0">
                <a:latin typeface="Arial" charset="0"/>
                <a:cs typeface="Arial" charset="0"/>
              </a:rPr>
              <a:t> que le potentiel de repos</a:t>
            </a:r>
          </a:p>
          <a:p>
            <a:pPr marL="363538" lvl="1" indent="-187325">
              <a:buSzPct val="70000"/>
              <a:buFont typeface="Wingdings" pitchFamily="2" charset="2"/>
              <a:buChar char="§"/>
              <a:tabLst/>
            </a:pPr>
            <a:r>
              <a:rPr lang="fr-CA" sz="1500" b="1" i="1" dirty="0">
                <a:latin typeface="Arial" charset="0"/>
                <a:cs typeface="Arial" charset="0"/>
              </a:rPr>
              <a:t>Hyperpolarisation</a:t>
            </a:r>
            <a:r>
              <a:rPr lang="fr-CA" sz="1500" b="1" dirty="0">
                <a:latin typeface="Arial" charset="0"/>
                <a:cs typeface="Arial" charset="0"/>
              </a:rPr>
              <a:t>:</a:t>
            </a:r>
            <a:r>
              <a:rPr lang="fr-CA" sz="1500" dirty="0">
                <a:latin typeface="Arial" charset="0"/>
                <a:cs typeface="Arial" charset="0"/>
              </a:rPr>
              <a:t> potentiel qui devient </a:t>
            </a:r>
            <a:r>
              <a:rPr lang="fr-CA" sz="1500" u="sng" dirty="0">
                <a:latin typeface="Arial" charset="0"/>
                <a:cs typeface="Arial" charset="0"/>
              </a:rPr>
              <a:t>plus négatif</a:t>
            </a:r>
            <a:r>
              <a:rPr lang="fr-CA" sz="1500" dirty="0">
                <a:latin typeface="Arial" charset="0"/>
                <a:cs typeface="Arial" charset="0"/>
              </a:rPr>
              <a:t> que le potentiel de repos</a:t>
            </a:r>
          </a:p>
        </p:txBody>
      </p:sp>
      <p:pic>
        <p:nvPicPr>
          <p:cNvPr id="31746" name="Picture 2" descr="C:\Users\mdesilets\Downloads\figures_chapitre11\chapitre_11\11_Fig_11-9_p_452.jpg"/>
          <p:cNvPicPr>
            <a:picLocks noChangeAspect="1" noChangeArrowheads="1"/>
          </p:cNvPicPr>
          <p:nvPr/>
        </p:nvPicPr>
        <p:blipFill rotWithShape="1">
          <a:blip r:embed="rId3">
            <a:extLst>
              <a:ext uri="{28A0092B-C50C-407E-A947-70E740481C1C}">
                <a14:useLocalDpi xmlns:a14="http://schemas.microsoft.com/office/drawing/2010/main" val="0"/>
              </a:ext>
            </a:extLst>
          </a:blip>
          <a:srcRect l="1572" t="3933" r="1967" b="19104"/>
          <a:stretch/>
        </p:blipFill>
        <p:spPr bwMode="auto">
          <a:xfrm>
            <a:off x="985345" y="3039443"/>
            <a:ext cx="7737362" cy="3284431"/>
          </a:xfrm>
          <a:prstGeom prst="rect">
            <a:avLst/>
          </a:prstGeom>
          <a:noFill/>
          <a:extLst>
            <a:ext uri="{909E8E84-426E-40DD-AFC4-6F175D3DCCD1}">
              <a14:hiddenFill xmlns:a14="http://schemas.microsoft.com/office/drawing/2010/main">
                <a:solidFill>
                  <a:srgbClr val="FFFFFF"/>
                </a:solidFill>
              </a14:hiddenFill>
            </a:ext>
          </a:extLst>
        </p:spPr>
      </p:pic>
      <p:sp>
        <p:nvSpPr>
          <p:cNvPr id="18436" name="Text Box 4"/>
          <p:cNvSpPr txBox="1">
            <a:spLocks noChangeArrowheads="1"/>
          </p:cNvSpPr>
          <p:nvPr/>
        </p:nvSpPr>
        <p:spPr bwMode="auto">
          <a:xfrm>
            <a:off x="1046217" y="6037438"/>
            <a:ext cx="1249363" cy="222250"/>
          </a:xfrm>
          <a:prstGeom prst="rect">
            <a:avLst/>
          </a:prstGeom>
          <a:noFill/>
          <a:ln w="9525">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nchor="ctr" anchorCtr="1">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400" b="1" dirty="0">
                <a:solidFill>
                  <a:schemeClr val="accent2"/>
                </a:solidFill>
                <a:latin typeface="Arial" charset="0"/>
              </a:rPr>
              <a:t>Figure 11.9</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182563" y="186337"/>
            <a:ext cx="8642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52425" indent="-352425">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Aft>
                <a:spcPct val="25000"/>
              </a:spcAft>
            </a:pPr>
            <a:r>
              <a:rPr lang="fr-CA" b="1" dirty="0">
                <a:solidFill>
                  <a:schemeClr val="accent6"/>
                </a:solidFill>
                <a:latin typeface="+mj-lt"/>
                <a:cs typeface="Arial" charset="0"/>
              </a:rPr>
              <a:t>3.1.3.5 </a:t>
            </a:r>
            <a:r>
              <a:rPr lang="fr-CA" b="1" dirty="0">
                <a:solidFill>
                  <a:schemeClr val="accent6"/>
                </a:solidFill>
                <a:latin typeface="+mj-lt"/>
              </a:rPr>
              <a:t> </a:t>
            </a:r>
            <a:r>
              <a:rPr lang="fr-CA" b="1" dirty="0">
                <a:solidFill>
                  <a:schemeClr val="accent6"/>
                </a:solidFill>
                <a:latin typeface="+mj-lt"/>
                <a:cs typeface="Arial" charset="0"/>
              </a:rPr>
              <a:t>Les potentiels gradués</a:t>
            </a:r>
            <a:r>
              <a:rPr lang="fr-CA" dirty="0">
                <a:solidFill>
                  <a:schemeClr val="accent6"/>
                </a:solidFill>
                <a:latin typeface="+mj-lt"/>
              </a:rPr>
              <a:t> </a:t>
            </a:r>
          </a:p>
        </p:txBody>
      </p:sp>
      <p:sp>
        <p:nvSpPr>
          <p:cNvPr id="19459" name="Text Box 3"/>
          <p:cNvSpPr txBox="1">
            <a:spLocks noChangeArrowheads="1"/>
          </p:cNvSpPr>
          <p:nvPr/>
        </p:nvSpPr>
        <p:spPr bwMode="auto">
          <a:xfrm>
            <a:off x="371475" y="670525"/>
            <a:ext cx="8772525" cy="89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marL="180975" indent="-180975">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Aft>
                <a:spcPct val="10000"/>
              </a:spcAft>
              <a:buFontTx/>
              <a:buChar char="•"/>
            </a:pPr>
            <a:r>
              <a:rPr lang="fr-CA" sz="1800" dirty="0">
                <a:latin typeface="Arial" charset="0"/>
                <a:cs typeface="Arial" charset="0"/>
              </a:rPr>
              <a:t>Deux types de signaux produits par les changements de potentiel de membrane :</a:t>
            </a:r>
          </a:p>
          <a:p>
            <a:pPr marL="358775">
              <a:buSzPct val="85000"/>
              <a:buFont typeface="Wingdings" pitchFamily="2" charset="2"/>
              <a:buChar char="§"/>
            </a:pPr>
            <a:r>
              <a:rPr lang="fr-CA" sz="1800" b="1" i="1" dirty="0">
                <a:latin typeface="Arial" charset="0"/>
                <a:cs typeface="Arial" charset="0"/>
              </a:rPr>
              <a:t>Potentiels gradués</a:t>
            </a:r>
            <a:r>
              <a:rPr lang="fr-CA" sz="1800" b="1" dirty="0">
                <a:latin typeface="Arial" charset="0"/>
                <a:cs typeface="Arial" charset="0"/>
              </a:rPr>
              <a:t>   </a:t>
            </a:r>
          </a:p>
          <a:p>
            <a:pPr marL="358775">
              <a:buSzPct val="85000"/>
              <a:buFont typeface="Wingdings" pitchFamily="2" charset="2"/>
              <a:buChar char="§"/>
            </a:pPr>
            <a:r>
              <a:rPr lang="fr-CA" sz="1800" b="1" i="1" dirty="0">
                <a:latin typeface="Arial" charset="0"/>
                <a:cs typeface="Arial" charset="0"/>
              </a:rPr>
              <a:t>Potentiels d’action</a:t>
            </a:r>
          </a:p>
        </p:txBody>
      </p:sp>
      <p:sp>
        <p:nvSpPr>
          <p:cNvPr id="19461" name="Text Box 5"/>
          <p:cNvSpPr txBox="1">
            <a:spLocks noChangeArrowheads="1"/>
          </p:cNvSpPr>
          <p:nvPr/>
        </p:nvSpPr>
        <p:spPr bwMode="auto">
          <a:xfrm>
            <a:off x="182563" y="1681918"/>
            <a:ext cx="3927270" cy="4545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a:spAutoFit/>
          </a:bodyPr>
          <a:lstStyle>
            <a:lvl1pPr marL="180975" indent="-180975">
              <a:defRPr sz="2400">
                <a:solidFill>
                  <a:schemeClr val="tx1"/>
                </a:solidFill>
                <a:latin typeface="Times New Roman" pitchFamily="18" charset="0"/>
              </a:defRPr>
            </a:lvl1pPr>
            <a:lvl2pPr marL="541338" indent="-180975">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Aft>
                <a:spcPct val="10000"/>
              </a:spcAft>
              <a:buSzPct val="80000"/>
              <a:buFont typeface="Wingdings" pitchFamily="2" charset="2"/>
              <a:buChar char="§"/>
            </a:pPr>
            <a:r>
              <a:rPr lang="fr-CA" sz="1800" b="1" u="sng" dirty="0">
                <a:latin typeface="Arial" charset="0"/>
                <a:cs typeface="Arial" charset="0"/>
              </a:rPr>
              <a:t>Potentiels gradués</a:t>
            </a:r>
          </a:p>
          <a:p>
            <a:pPr marL="361950" lvl="1" indent="-185738">
              <a:spcBef>
                <a:spcPts val="300"/>
              </a:spcBef>
              <a:spcAft>
                <a:spcPts val="0"/>
              </a:spcAft>
              <a:buSzPct val="80000"/>
              <a:buFont typeface="Arial" pitchFamily="34" charset="0"/>
              <a:buChar char="‒"/>
            </a:pPr>
            <a:r>
              <a:rPr lang="fr-CA" sz="1600" dirty="0">
                <a:latin typeface="Arial" charset="0"/>
                <a:cs typeface="Arial" charset="0"/>
              </a:rPr>
              <a:t>Pour les signaux qui ne se propagent que sur de très courtes distances (quelques millimètres).</a:t>
            </a:r>
          </a:p>
          <a:p>
            <a:pPr marL="361950" lvl="1" indent="-185738">
              <a:spcBef>
                <a:spcPts val="300"/>
              </a:spcBef>
              <a:spcAft>
                <a:spcPts val="0"/>
              </a:spcAft>
              <a:buSzPct val="80000"/>
              <a:buFont typeface="Arial" pitchFamily="34" charset="0"/>
              <a:buChar char="‒"/>
            </a:pPr>
            <a:r>
              <a:rPr lang="fr-CA" sz="1600" dirty="0">
                <a:latin typeface="Arial" charset="0"/>
                <a:cs typeface="Arial" charset="0"/>
              </a:rPr>
              <a:t>Ce sont des modifications locales qui peuvent être soit des dépolarisations ou soit des hyperpolarisations.</a:t>
            </a:r>
          </a:p>
          <a:p>
            <a:pPr marL="361950" lvl="1" indent="-185738">
              <a:spcBef>
                <a:spcPts val="300"/>
              </a:spcBef>
              <a:spcAft>
                <a:spcPts val="0"/>
              </a:spcAft>
              <a:buSzPct val="80000"/>
              <a:buFont typeface="Arial" pitchFamily="34" charset="0"/>
              <a:buChar char="‒"/>
            </a:pPr>
            <a:r>
              <a:rPr lang="fr-CA" sz="1600" dirty="0">
                <a:latin typeface="Arial" charset="0"/>
                <a:cs typeface="Arial" charset="0"/>
              </a:rPr>
              <a:t>Ils sont dits “gradués” parce que leur intensité est directement proportionnelle à la force du stimulus. </a:t>
            </a:r>
          </a:p>
          <a:p>
            <a:pPr marL="358775">
              <a:spcBef>
                <a:spcPts val="600"/>
              </a:spcBef>
              <a:spcAft>
                <a:spcPts val="0"/>
              </a:spcAft>
              <a:buSzPct val="80000"/>
              <a:buFont typeface="Arial" pitchFamily="34" charset="0"/>
              <a:buChar char="‒"/>
            </a:pPr>
            <a:r>
              <a:rPr lang="fr-CA" sz="1600" dirty="0">
                <a:latin typeface="Arial" charset="0"/>
                <a:cs typeface="Arial" charset="0"/>
              </a:rPr>
              <a:t>Types de potentiels gradués :</a:t>
            </a:r>
            <a:endParaRPr lang="fr-CA" sz="1600" i="1" dirty="0">
              <a:latin typeface="Arial" charset="0"/>
              <a:cs typeface="Arial" charset="0"/>
            </a:endParaRPr>
          </a:p>
          <a:p>
            <a:pPr marL="538163" lvl="1" indent="-176213">
              <a:spcAft>
                <a:spcPct val="10000"/>
              </a:spcAft>
              <a:buFontTx/>
              <a:buChar char="•"/>
            </a:pPr>
            <a:r>
              <a:rPr lang="fr-CA" sz="1600" b="1" i="1" dirty="0">
                <a:latin typeface="Arial" charset="0"/>
                <a:cs typeface="Arial" charset="0"/>
              </a:rPr>
              <a:t>Potentiels récepteurs</a:t>
            </a:r>
            <a:r>
              <a:rPr lang="fr-CA" sz="1600" dirty="0">
                <a:latin typeface="Arial" charset="0"/>
                <a:cs typeface="Arial" charset="0"/>
              </a:rPr>
              <a:t>: générés par les récepteurs des neurones sensitifs.</a:t>
            </a:r>
            <a:endParaRPr lang="fr-CA" sz="1600" i="1" dirty="0">
              <a:latin typeface="Arial" charset="0"/>
              <a:cs typeface="Arial" charset="0"/>
            </a:endParaRPr>
          </a:p>
          <a:p>
            <a:pPr marL="538163" lvl="1" indent="-176213">
              <a:spcAft>
                <a:spcPct val="10000"/>
              </a:spcAft>
              <a:buFontTx/>
              <a:buChar char="•"/>
            </a:pPr>
            <a:r>
              <a:rPr lang="fr-CA" sz="1600" b="1" i="1" dirty="0">
                <a:latin typeface="Arial" charset="0"/>
                <a:cs typeface="Arial" charset="0"/>
              </a:rPr>
              <a:t>Potentiels postsynaptiques</a:t>
            </a:r>
            <a:r>
              <a:rPr lang="fr-CA" sz="1600" dirty="0">
                <a:latin typeface="Arial" charset="0"/>
                <a:cs typeface="Arial" charset="0"/>
              </a:rPr>
              <a:t>: générés par des neurotransmet-teurs libérés par d’autres neurones.</a:t>
            </a:r>
          </a:p>
        </p:txBody>
      </p:sp>
      <p:sp>
        <p:nvSpPr>
          <p:cNvPr id="19462" name="Text Box 6"/>
          <p:cNvSpPr txBox="1">
            <a:spLocks noChangeArrowheads="1"/>
          </p:cNvSpPr>
          <p:nvPr/>
        </p:nvSpPr>
        <p:spPr bwMode="auto">
          <a:xfrm>
            <a:off x="7596133" y="6167221"/>
            <a:ext cx="1379538" cy="222250"/>
          </a:xfrm>
          <a:prstGeom prst="rect">
            <a:avLst/>
          </a:prstGeom>
          <a:noFill/>
          <a:ln w="9525">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nchor="ctr" anchorCtr="1">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400" b="1" dirty="0">
                <a:solidFill>
                  <a:schemeClr val="accent2"/>
                </a:solidFill>
                <a:latin typeface="Arial" charset="0"/>
              </a:rPr>
              <a:t>Figure 11.10c</a:t>
            </a:r>
          </a:p>
        </p:txBody>
      </p:sp>
      <p:pic>
        <p:nvPicPr>
          <p:cNvPr id="37890" name="Picture 2" descr="http://cw2.erpi.com/cw/marieb/userfiles/12_Fig_11_10_p_453.jpg"/>
          <p:cNvPicPr>
            <a:picLocks noChangeAspect="1" noChangeArrowheads="1"/>
          </p:cNvPicPr>
          <p:nvPr/>
        </p:nvPicPr>
        <p:blipFill>
          <a:blip r:embed="rId2" cstate="print"/>
          <a:srcRect l="3691" t="49890" r="9596" b="10961"/>
          <a:stretch>
            <a:fillRect/>
          </a:stretch>
        </p:blipFill>
        <p:spPr bwMode="auto">
          <a:xfrm>
            <a:off x="4380271" y="1861081"/>
            <a:ext cx="4748981" cy="4187535"/>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body" sz="half" idx="1"/>
          </p:nvPr>
        </p:nvSpPr>
        <p:spPr>
          <a:xfrm>
            <a:off x="181304" y="172294"/>
            <a:ext cx="8576440" cy="702691"/>
          </a:xfrm>
        </p:spPr>
        <p:txBody>
          <a:bodyPr/>
          <a:lstStyle/>
          <a:p>
            <a:pPr marL="0" indent="0" eaLnBrk="1" hangingPunct="1">
              <a:spcBef>
                <a:spcPct val="15000"/>
              </a:spcBef>
              <a:spcAft>
                <a:spcPct val="0"/>
              </a:spcAft>
              <a:buClr>
                <a:schemeClr val="tx1"/>
              </a:buClr>
              <a:buSzTx/>
              <a:buNone/>
            </a:pPr>
            <a:r>
              <a:rPr lang="fr-CA" b="1" dirty="0">
                <a:solidFill>
                  <a:schemeClr val="accent2"/>
                </a:solidFill>
                <a:latin typeface="Arial" charset="0"/>
                <a:cs typeface="Arial" charset="0"/>
              </a:rPr>
              <a:t>3.1.1  </a:t>
            </a:r>
            <a:r>
              <a:rPr lang="fr-CA" sz="2800" b="1" u="sng" dirty="0">
                <a:solidFill>
                  <a:schemeClr val="accent2"/>
                </a:solidFill>
                <a:latin typeface="Arial" charset="0"/>
                <a:cs typeface="Arial" charset="0"/>
              </a:rPr>
              <a:t>Organisation générale du système nerveux</a:t>
            </a:r>
            <a:endParaRPr lang="fr-CA" sz="2800" u="sng" dirty="0">
              <a:solidFill>
                <a:schemeClr val="accent2"/>
              </a:solidFill>
              <a:latin typeface="Arial" charset="0"/>
            </a:endParaRPr>
          </a:p>
        </p:txBody>
      </p:sp>
      <p:sp>
        <p:nvSpPr>
          <p:cNvPr id="3077" name="Text Box 5"/>
          <p:cNvSpPr txBox="1">
            <a:spLocks noChangeArrowheads="1"/>
          </p:cNvSpPr>
          <p:nvPr/>
        </p:nvSpPr>
        <p:spPr bwMode="auto">
          <a:xfrm>
            <a:off x="7482270" y="6356364"/>
            <a:ext cx="1377950" cy="297962"/>
          </a:xfrm>
          <a:prstGeom prst="rect">
            <a:avLst/>
          </a:prstGeom>
          <a:noFill/>
          <a:ln w="9525">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0" bIns="36000" anchor="ctr" anchorCtr="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400" b="1" dirty="0">
                <a:solidFill>
                  <a:schemeClr val="accent2"/>
                </a:solidFill>
                <a:latin typeface="Arial" charset="0"/>
              </a:rPr>
              <a:t>Figure 11.3</a:t>
            </a:r>
          </a:p>
        </p:txBody>
      </p:sp>
      <p:pic>
        <p:nvPicPr>
          <p:cNvPr id="53250" name="Picture 2" descr="http://cw2.erpi.com/cw/marieb/userfiles/02_Fig_11_2_p_439.jpg"/>
          <p:cNvPicPr>
            <a:picLocks noChangeAspect="1" noChangeArrowheads="1"/>
          </p:cNvPicPr>
          <p:nvPr/>
        </p:nvPicPr>
        <p:blipFill>
          <a:blip r:embed="rId3" cstate="print"/>
          <a:srcRect b="14740"/>
          <a:stretch>
            <a:fillRect/>
          </a:stretch>
        </p:blipFill>
        <p:spPr bwMode="auto">
          <a:xfrm>
            <a:off x="2583232" y="672883"/>
            <a:ext cx="6276988" cy="5512234"/>
          </a:xfrm>
          <a:prstGeom prst="rect">
            <a:avLst/>
          </a:prstGeom>
          <a:noFill/>
        </p:spPr>
      </p:pic>
      <p:sp>
        <p:nvSpPr>
          <p:cNvPr id="2" name="TextBox 1"/>
          <p:cNvSpPr txBox="1"/>
          <p:nvPr/>
        </p:nvSpPr>
        <p:spPr>
          <a:xfrm>
            <a:off x="181304" y="2510966"/>
            <a:ext cx="2458692" cy="2215991"/>
          </a:xfrm>
          <a:prstGeom prst="rect">
            <a:avLst/>
          </a:prstGeom>
          <a:noFill/>
          <a:ln>
            <a:solidFill>
              <a:srgbClr val="FF0000"/>
            </a:solidFill>
          </a:ln>
        </p:spPr>
        <p:txBody>
          <a:bodyPr wrap="square" rtlCol="0">
            <a:spAutoFit/>
          </a:bodyPr>
          <a:lstStyle/>
          <a:p>
            <a:r>
              <a:rPr lang="fr-CA" sz="1600" dirty="0">
                <a:solidFill>
                  <a:srgbClr val="FF0000"/>
                </a:solidFill>
                <a:latin typeface="Calibri" panose="020F0502020204030204" pitchFamily="34" charset="0"/>
              </a:rPr>
              <a:t>Quelles sont les différences entre :</a:t>
            </a:r>
          </a:p>
          <a:p>
            <a:pPr marL="268288" indent="-268288">
              <a:spcBef>
                <a:spcPts val="600"/>
              </a:spcBef>
              <a:buAutoNum type="arabicParenR"/>
            </a:pPr>
            <a:r>
              <a:rPr lang="fr-CA" sz="1600" dirty="0">
                <a:solidFill>
                  <a:srgbClr val="FF0000"/>
                </a:solidFill>
                <a:latin typeface="Calibri" panose="020F0502020204030204" pitchFamily="34" charset="0"/>
              </a:rPr>
              <a:t>le système nerveux central (SNC) et le système nerveux périphérique (SNP) ?</a:t>
            </a:r>
          </a:p>
          <a:p>
            <a:pPr marL="268288" indent="-268288">
              <a:spcBef>
                <a:spcPts val="600"/>
              </a:spcBef>
              <a:buAutoNum type="arabicParenR"/>
            </a:pPr>
            <a:r>
              <a:rPr lang="fr-CA" sz="1600" dirty="0">
                <a:solidFill>
                  <a:srgbClr val="FF0000"/>
                </a:solidFill>
                <a:latin typeface="Calibri" panose="020F0502020204030204" pitchFamily="34" charset="0"/>
              </a:rPr>
              <a:t>les voies afférentes et les voies efférentes ?</a:t>
            </a:r>
            <a:endParaRPr lang="en-US" sz="1600" dirty="0">
              <a:solidFill>
                <a:srgbClr val="FF0000"/>
              </a:solidFill>
              <a:latin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92088" y="323850"/>
            <a:ext cx="8535987" cy="2159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marL="180975" indent="-180975">
              <a:defRPr sz="2400">
                <a:solidFill>
                  <a:schemeClr val="tx1"/>
                </a:solidFill>
                <a:latin typeface="Times New Roman" pitchFamily="18" charset="0"/>
              </a:defRPr>
            </a:lvl1pPr>
            <a:lvl2pPr marL="541338" indent="-180975">
              <a:defRPr sz="2400">
                <a:solidFill>
                  <a:schemeClr val="tx1"/>
                </a:solidFill>
                <a:latin typeface="Times New Roman" pitchFamily="18" charset="0"/>
              </a:defRPr>
            </a:lvl2pPr>
            <a:lvl3pPr marL="720725">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Aft>
                <a:spcPct val="10000"/>
              </a:spcAft>
              <a:buFontTx/>
              <a:buChar char="•"/>
            </a:pPr>
            <a:r>
              <a:rPr lang="fr-CA" sz="1800" b="1" u="sng" dirty="0">
                <a:latin typeface="Arial" charset="0"/>
                <a:cs typeface="Arial" charset="0"/>
              </a:rPr>
              <a:t>Mécanisme des potentiels gradués</a:t>
            </a:r>
            <a:r>
              <a:rPr lang="fr-CA" sz="1800" b="1" dirty="0">
                <a:latin typeface="Arial" charset="0"/>
                <a:cs typeface="Arial" charset="0"/>
              </a:rPr>
              <a:t> :</a:t>
            </a:r>
          </a:p>
          <a:p>
            <a:pPr marL="363538" lvl="1" indent="-187325">
              <a:spcBef>
                <a:spcPts val="300"/>
              </a:spcBef>
              <a:spcAft>
                <a:spcPts val="0"/>
              </a:spcAft>
              <a:buFont typeface="Arial" panose="020B0604020202020204" pitchFamily="34" charset="0"/>
              <a:buChar char="−"/>
            </a:pPr>
            <a:r>
              <a:rPr lang="fr-CA" sz="1500" dirty="0">
                <a:latin typeface="Arial" charset="0"/>
                <a:cs typeface="Arial" charset="0"/>
              </a:rPr>
              <a:t>Le stimulus initial dépolarise ou hyperpolarise une petite région de la membrane.</a:t>
            </a:r>
          </a:p>
          <a:p>
            <a:pPr marL="363538" lvl="1" indent="-187325">
              <a:spcBef>
                <a:spcPts val="300"/>
              </a:spcBef>
              <a:spcAft>
                <a:spcPts val="0"/>
              </a:spcAft>
              <a:buFont typeface="Arial" panose="020B0604020202020204" pitchFamily="34" charset="0"/>
              <a:buChar char="−"/>
            </a:pPr>
            <a:r>
              <a:rPr lang="fr-CA" sz="1500" dirty="0">
                <a:latin typeface="Arial" charset="0"/>
                <a:cs typeface="Arial" charset="0"/>
              </a:rPr>
              <a:t>Ce changement local crée un gradient électrique de part et d’autre de la membrane.</a:t>
            </a:r>
          </a:p>
          <a:p>
            <a:pPr marL="363538" lvl="1" indent="-187325">
              <a:spcBef>
                <a:spcPts val="300"/>
              </a:spcBef>
              <a:spcAft>
                <a:spcPts val="0"/>
              </a:spcAft>
              <a:buFont typeface="Arial" panose="020B0604020202020204" pitchFamily="34" charset="0"/>
              <a:buChar char="−"/>
            </a:pPr>
            <a:r>
              <a:rPr lang="fr-CA" sz="1500" dirty="0">
                <a:latin typeface="Arial" charset="0"/>
                <a:cs typeface="Arial" charset="0"/>
              </a:rPr>
              <a:t>Les ions positifs se déplacent vers la région négative, les ions négatifs se déplacent vers la région positive: création de </a:t>
            </a:r>
            <a:r>
              <a:rPr lang="fr-CA" sz="1500" i="1" dirty="0">
                <a:latin typeface="Arial" charset="0"/>
                <a:cs typeface="Arial" charset="0"/>
              </a:rPr>
              <a:t>courants locaux</a:t>
            </a:r>
            <a:r>
              <a:rPr lang="fr-CA" sz="1500" dirty="0">
                <a:latin typeface="Arial" charset="0"/>
                <a:cs typeface="Arial" charset="0"/>
              </a:rPr>
              <a:t>.</a:t>
            </a:r>
          </a:p>
          <a:p>
            <a:pPr marL="363538" lvl="1" indent="-187325">
              <a:spcBef>
                <a:spcPts val="300"/>
              </a:spcBef>
              <a:spcAft>
                <a:spcPts val="0"/>
              </a:spcAft>
              <a:buFont typeface="Arial" panose="020B0604020202020204" pitchFamily="34" charset="0"/>
              <a:buChar char="−"/>
            </a:pPr>
            <a:r>
              <a:rPr lang="fr-CA" sz="1500" dirty="0">
                <a:latin typeface="Arial" charset="0"/>
                <a:cs typeface="Arial" charset="0"/>
              </a:rPr>
              <a:t>Le changement de potentiel de membrane se propage aux régions adjacentes.</a:t>
            </a:r>
          </a:p>
          <a:p>
            <a:pPr marL="363538" lvl="1" indent="-187325">
              <a:spcBef>
                <a:spcPts val="300"/>
              </a:spcBef>
              <a:spcAft>
                <a:spcPts val="0"/>
              </a:spcAft>
              <a:buFont typeface="Arial" panose="020B0604020202020204" pitchFamily="34" charset="0"/>
              <a:buChar char="−"/>
            </a:pPr>
            <a:r>
              <a:rPr lang="fr-CA" sz="1500" dirty="0">
                <a:latin typeface="Arial" charset="0"/>
                <a:cs typeface="Arial" charset="0"/>
              </a:rPr>
              <a:t>Ce changement est </a:t>
            </a:r>
            <a:r>
              <a:rPr lang="fr-CA" sz="1500" u="sng" dirty="0">
                <a:latin typeface="Arial" charset="0"/>
                <a:cs typeface="Arial" charset="0"/>
              </a:rPr>
              <a:t>décroissant</a:t>
            </a:r>
            <a:r>
              <a:rPr lang="fr-CA" sz="1500" dirty="0">
                <a:latin typeface="Arial" charset="0"/>
                <a:cs typeface="Arial" charset="0"/>
              </a:rPr>
              <a:t> parce que la membrane est perméable aux ions.</a:t>
            </a:r>
          </a:p>
          <a:p>
            <a:pPr marL="358775" lvl="2">
              <a:spcAft>
                <a:spcPct val="10000"/>
              </a:spcAft>
              <a:buSzPct val="125000"/>
              <a:buFont typeface="Arial" charset="0"/>
              <a:buNone/>
            </a:pPr>
            <a:r>
              <a:rPr lang="fr-CA" sz="1500" dirty="0">
                <a:latin typeface="Arial" charset="0"/>
                <a:cs typeface="Arial" charset="0"/>
                <a:sym typeface="Symbol" pitchFamily="18" charset="2"/>
              </a:rPr>
              <a:t> </a:t>
            </a:r>
            <a:r>
              <a:rPr lang="fr-CA" sz="1500" dirty="0">
                <a:latin typeface="Arial" charset="0"/>
                <a:cs typeface="Arial" charset="0"/>
              </a:rPr>
              <a:t>le signal s’éteint après quelques millimètres tout au plus.</a:t>
            </a:r>
            <a:endParaRPr lang="fr-CA" sz="1500" dirty="0"/>
          </a:p>
        </p:txBody>
      </p:sp>
      <p:pic>
        <p:nvPicPr>
          <p:cNvPr id="20483" name="Picture 3"/>
          <p:cNvPicPr>
            <a:picLocks noGrp="1" noChangeAspect="1" noChangeArrowheads="1"/>
          </p:cNvPicPr>
          <p:nvPr>
            <p:ph/>
          </p:nvPr>
        </p:nvPicPr>
        <p:blipFill>
          <a:blip r:embed="rId3" cstate="print">
            <a:extLst>
              <a:ext uri="{28A0092B-C50C-407E-A947-70E740481C1C}">
                <a14:useLocalDpi xmlns:a14="http://schemas.microsoft.com/office/drawing/2010/main" val="0"/>
              </a:ext>
            </a:extLst>
          </a:blip>
          <a:srcRect l="1080" t="3174" r="1248" b="10522"/>
          <a:stretch>
            <a:fillRect/>
          </a:stretch>
        </p:blipFill>
        <p:spPr>
          <a:xfrm>
            <a:off x="744538" y="2738438"/>
            <a:ext cx="7277100" cy="3248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4" name="Text Box 4"/>
          <p:cNvSpPr txBox="1">
            <a:spLocks noChangeArrowheads="1"/>
          </p:cNvSpPr>
          <p:nvPr/>
        </p:nvSpPr>
        <p:spPr bwMode="auto">
          <a:xfrm>
            <a:off x="7157710" y="6241998"/>
            <a:ext cx="1897062" cy="222250"/>
          </a:xfrm>
          <a:prstGeom prst="rect">
            <a:avLst/>
          </a:prstGeom>
          <a:noFill/>
          <a:ln w="9525">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400" b="1" dirty="0">
                <a:solidFill>
                  <a:schemeClr val="accent2"/>
                </a:solidFill>
                <a:latin typeface="Arial" charset="0"/>
              </a:rPr>
              <a:t>Figure 11.10 a et b</a:t>
            </a:r>
          </a:p>
        </p:txBody>
      </p:sp>
      <p:sp>
        <p:nvSpPr>
          <p:cNvPr id="20485" name="Text Box 5"/>
          <p:cNvSpPr txBox="1">
            <a:spLocks noChangeArrowheads="1"/>
          </p:cNvSpPr>
          <p:nvPr/>
        </p:nvSpPr>
        <p:spPr bwMode="auto">
          <a:xfrm>
            <a:off x="1098550" y="2687638"/>
            <a:ext cx="1320800" cy="457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fr-CA" sz="1200" b="1" dirty="0">
                <a:latin typeface="Verdana" pitchFamily="34" charset="0"/>
              </a:rPr>
              <a:t>Région dépolarisée</a:t>
            </a:r>
          </a:p>
        </p:txBody>
      </p:sp>
      <p:sp>
        <p:nvSpPr>
          <p:cNvPr id="20486" name="Text Box 6"/>
          <p:cNvSpPr txBox="1">
            <a:spLocks noChangeArrowheads="1"/>
          </p:cNvSpPr>
          <p:nvPr/>
        </p:nvSpPr>
        <p:spPr bwMode="auto">
          <a:xfrm>
            <a:off x="3238500" y="3238500"/>
            <a:ext cx="946150" cy="3968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fr-CA" sz="1000" b="1" dirty="0">
                <a:latin typeface="Verdana" pitchFamily="34" charset="0"/>
              </a:rPr>
              <a:t>Membrane plasmique</a:t>
            </a:r>
          </a:p>
        </p:txBody>
      </p:sp>
      <p:sp>
        <p:nvSpPr>
          <p:cNvPr id="20487" name="Text Box 7"/>
          <p:cNvSpPr txBox="1">
            <a:spLocks noChangeArrowheads="1"/>
          </p:cNvSpPr>
          <p:nvPr/>
        </p:nvSpPr>
        <p:spPr bwMode="auto">
          <a:xfrm>
            <a:off x="723900" y="5781675"/>
            <a:ext cx="1958975"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fr-CA" sz="1600" b="1" dirty="0">
                <a:latin typeface="Arial" charset="0"/>
              </a:rPr>
              <a:t>(a)  Dépolarisation</a:t>
            </a:r>
          </a:p>
        </p:txBody>
      </p:sp>
      <p:sp>
        <p:nvSpPr>
          <p:cNvPr id="20488" name="Text Box 9"/>
          <p:cNvSpPr txBox="1">
            <a:spLocks noChangeArrowheads="1"/>
          </p:cNvSpPr>
          <p:nvPr/>
        </p:nvSpPr>
        <p:spPr bwMode="auto">
          <a:xfrm>
            <a:off x="4465638" y="5783263"/>
            <a:ext cx="3709987"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fr-CA" sz="1600" b="1" dirty="0">
                <a:latin typeface="Arial" charset="0"/>
              </a:rPr>
              <a:t>(b)  Propagation de la dépolarisation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l="3569" r="3569"/>
          <a:stretch>
            <a:fillRect/>
          </a:stretch>
        </p:blipFill>
        <p:spPr bwMode="auto">
          <a:xfrm>
            <a:off x="4497388" y="2509838"/>
            <a:ext cx="4579938"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 Box 2"/>
          <p:cNvSpPr txBox="1">
            <a:spLocks noChangeArrowheads="1"/>
          </p:cNvSpPr>
          <p:nvPr/>
        </p:nvSpPr>
        <p:spPr bwMode="auto">
          <a:xfrm>
            <a:off x="231774" y="192907"/>
            <a:ext cx="8642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52425" indent="-352425">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Aft>
                <a:spcPct val="25000"/>
              </a:spcAft>
            </a:pPr>
            <a:r>
              <a:rPr lang="fr-CA" b="1" dirty="0">
                <a:solidFill>
                  <a:schemeClr val="accent6"/>
                </a:solidFill>
                <a:latin typeface="+mj-lt"/>
                <a:cs typeface="Arial" charset="0"/>
              </a:rPr>
              <a:t>3.1.3.6  Les potentiels d’action</a:t>
            </a:r>
            <a:r>
              <a:rPr lang="fr-CA" dirty="0">
                <a:solidFill>
                  <a:schemeClr val="accent6"/>
                </a:solidFill>
                <a:latin typeface="+mj-lt"/>
              </a:rPr>
              <a:t> </a:t>
            </a:r>
          </a:p>
        </p:txBody>
      </p:sp>
      <p:sp>
        <p:nvSpPr>
          <p:cNvPr id="21508" name="Text Box 3"/>
          <p:cNvSpPr txBox="1">
            <a:spLocks noChangeArrowheads="1"/>
          </p:cNvSpPr>
          <p:nvPr/>
        </p:nvSpPr>
        <p:spPr bwMode="auto">
          <a:xfrm>
            <a:off x="207962" y="627063"/>
            <a:ext cx="8689975" cy="1731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a:spAutoFit/>
          </a:bodyPr>
          <a:lstStyle>
            <a:lvl1pPr marL="180975" indent="-180975">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176213" indent="-176213">
              <a:spcAft>
                <a:spcPct val="10000"/>
              </a:spcAft>
              <a:buFont typeface="Arial" panose="020B0604020202020204" pitchFamily="34" charset="0"/>
              <a:buChar char="−"/>
            </a:pPr>
            <a:r>
              <a:rPr lang="fr-CA" sz="1500" dirty="0">
                <a:latin typeface="Arial" charset="0"/>
                <a:cs typeface="Arial" charset="0"/>
              </a:rPr>
              <a:t>Permettent la propagation des signaux sur une longue distance.</a:t>
            </a:r>
          </a:p>
          <a:p>
            <a:pPr marL="176213" indent="-176213">
              <a:spcAft>
                <a:spcPct val="10000"/>
              </a:spcAft>
              <a:buFont typeface="Arial" panose="020B0604020202020204" pitchFamily="34" charset="0"/>
              <a:buChar char="−"/>
            </a:pPr>
            <a:r>
              <a:rPr lang="fr-CA" sz="1500" dirty="0">
                <a:latin typeface="Arial" charset="0"/>
                <a:cs typeface="Arial" charset="0"/>
              </a:rPr>
              <a:t>Très brefs (typiquement 1-2 millisecondes dans les neurones!), avec une </a:t>
            </a:r>
            <a:r>
              <a:rPr lang="fr-CA" sz="1500" u="sng" dirty="0">
                <a:latin typeface="Arial" charset="0"/>
                <a:cs typeface="Arial" charset="0"/>
              </a:rPr>
              <a:t>amplitude</a:t>
            </a:r>
            <a:r>
              <a:rPr lang="fr-CA" sz="1500" dirty="0">
                <a:latin typeface="Arial" charset="0"/>
                <a:cs typeface="Arial" charset="0"/>
              </a:rPr>
              <a:t> totale d’environ 100 mV (de </a:t>
            </a:r>
            <a:r>
              <a:rPr lang="fr-CA" sz="1500" dirty="0">
                <a:latin typeface="Arial" charset="0"/>
                <a:cs typeface="Arial" charset="0"/>
                <a:sym typeface="Symbol" pitchFamily="18" charset="2"/>
              </a:rPr>
              <a:t></a:t>
            </a:r>
            <a:r>
              <a:rPr lang="fr-CA" sz="1500" dirty="0">
                <a:latin typeface="Arial" charset="0"/>
                <a:cs typeface="Arial" charset="0"/>
              </a:rPr>
              <a:t>70 mV à +30 mV).</a:t>
            </a:r>
          </a:p>
          <a:p>
            <a:pPr>
              <a:spcAft>
                <a:spcPct val="10000"/>
              </a:spcAft>
              <a:buFontTx/>
              <a:buChar char="•"/>
            </a:pPr>
            <a:r>
              <a:rPr lang="fr-CA" sz="1500" b="1" i="1" dirty="0">
                <a:latin typeface="Arial" charset="0"/>
                <a:cs typeface="Arial" charset="0"/>
              </a:rPr>
              <a:t>Cellules excitables </a:t>
            </a:r>
            <a:r>
              <a:rPr lang="fr-CA" sz="1500" b="1" dirty="0">
                <a:latin typeface="Arial" charset="0"/>
                <a:cs typeface="Arial" charset="0"/>
              </a:rPr>
              <a:t>:</a:t>
            </a:r>
            <a:r>
              <a:rPr lang="fr-CA" sz="1500" dirty="0">
                <a:latin typeface="Arial" charset="0"/>
                <a:cs typeface="Arial" charset="0"/>
              </a:rPr>
              <a:t> cellules qui génèrent des potentiels d’action (nerfs et muscles).</a:t>
            </a:r>
          </a:p>
          <a:p>
            <a:pPr>
              <a:spcAft>
                <a:spcPct val="10000"/>
              </a:spcAft>
              <a:buFontTx/>
              <a:buChar char="•"/>
            </a:pPr>
            <a:r>
              <a:rPr lang="fr-CA" sz="1500" b="1" i="1" dirty="0">
                <a:latin typeface="Arial" charset="0"/>
                <a:cs typeface="Arial" charset="0"/>
              </a:rPr>
              <a:t>Influx nerveux </a:t>
            </a:r>
            <a:r>
              <a:rPr lang="fr-CA" sz="1500" b="1" dirty="0">
                <a:latin typeface="Arial" charset="0"/>
                <a:cs typeface="Arial" charset="0"/>
              </a:rPr>
              <a:t>:</a:t>
            </a:r>
            <a:r>
              <a:rPr lang="fr-CA" sz="1500" dirty="0">
                <a:latin typeface="Arial" charset="0"/>
                <a:cs typeface="Arial" charset="0"/>
              </a:rPr>
              <a:t> potentiels d’action générés par les neurones; produits seulement par les </a:t>
            </a:r>
            <a:r>
              <a:rPr lang="fr-CA" sz="1500" u="sng" dirty="0">
                <a:latin typeface="Arial" charset="0"/>
                <a:cs typeface="Arial" charset="0"/>
              </a:rPr>
              <a:t>axones</a:t>
            </a:r>
            <a:r>
              <a:rPr lang="fr-CA" sz="1500" dirty="0">
                <a:latin typeface="Arial" charset="0"/>
                <a:cs typeface="Arial" charset="0"/>
              </a:rPr>
              <a:t>; typiquement déclenchés au </a:t>
            </a:r>
            <a:r>
              <a:rPr lang="fr-CA" sz="1500" u="sng" dirty="0">
                <a:latin typeface="Arial" charset="0"/>
                <a:cs typeface="Arial" charset="0"/>
              </a:rPr>
              <a:t>cône d’implantation</a:t>
            </a:r>
            <a:r>
              <a:rPr lang="fr-CA" sz="1500" dirty="0">
                <a:latin typeface="Arial" charset="0"/>
                <a:cs typeface="Arial" charset="0"/>
              </a:rPr>
              <a:t>, ils se propagent en direction des boutons terminaux.</a:t>
            </a:r>
            <a:endParaRPr lang="fr-CA" sz="1500" dirty="0"/>
          </a:p>
        </p:txBody>
      </p:sp>
      <p:sp>
        <p:nvSpPr>
          <p:cNvPr id="21510" name="Text Box 6"/>
          <p:cNvSpPr txBox="1">
            <a:spLocks noChangeArrowheads="1"/>
          </p:cNvSpPr>
          <p:nvPr/>
        </p:nvSpPr>
        <p:spPr bwMode="auto">
          <a:xfrm>
            <a:off x="231774" y="2358306"/>
            <a:ext cx="4289425" cy="4086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a:defRPr sz="2400">
                <a:solidFill>
                  <a:schemeClr val="tx1"/>
                </a:solidFill>
                <a:latin typeface="Times New Roman" pitchFamily="18" charset="0"/>
              </a:defRPr>
            </a:lvl1pPr>
            <a:lvl2pPr marL="444500" indent="-169863">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Aft>
                <a:spcPct val="10000"/>
              </a:spcAft>
            </a:pPr>
            <a:r>
              <a:rPr lang="fr-CA" sz="1800" b="1" u="sng" dirty="0">
                <a:latin typeface="Arial" charset="0"/>
                <a:cs typeface="Arial" charset="0"/>
              </a:rPr>
              <a:t>Phases du potentiel d’action</a:t>
            </a:r>
            <a:r>
              <a:rPr lang="fr-CA" sz="1800" b="1" dirty="0">
                <a:latin typeface="Arial" charset="0"/>
                <a:cs typeface="Arial" charset="0"/>
              </a:rPr>
              <a:t> :</a:t>
            </a:r>
          </a:p>
          <a:p>
            <a:pPr>
              <a:spcBef>
                <a:spcPts val="300"/>
              </a:spcBef>
            </a:pPr>
            <a:r>
              <a:rPr lang="fr-CA" sz="1600" dirty="0">
                <a:latin typeface="Arial" charset="0"/>
                <a:cs typeface="Arial" charset="0"/>
                <a:sym typeface="Wingdings 2" pitchFamily="18" charset="2"/>
              </a:rPr>
              <a:t></a:t>
            </a:r>
            <a:r>
              <a:rPr lang="fr-CA" sz="1500" dirty="0">
                <a:latin typeface="Arial" charset="0"/>
                <a:cs typeface="Arial" charset="0"/>
              </a:rPr>
              <a:t> </a:t>
            </a:r>
            <a:r>
              <a:rPr lang="fr-CA" sz="1500" b="1" i="1" dirty="0">
                <a:latin typeface="Arial" charset="0"/>
                <a:cs typeface="Arial" charset="0"/>
              </a:rPr>
              <a:t>État de repos </a:t>
            </a:r>
            <a:r>
              <a:rPr lang="fr-CA" sz="1500" b="1" dirty="0">
                <a:latin typeface="Arial" charset="0"/>
                <a:cs typeface="Arial" charset="0"/>
              </a:rPr>
              <a:t>:</a:t>
            </a:r>
          </a:p>
          <a:p>
            <a:pPr lvl="1">
              <a:spcAft>
                <a:spcPct val="10000"/>
              </a:spcAft>
              <a:buFontTx/>
              <a:buChar char="•"/>
            </a:pPr>
            <a:r>
              <a:rPr lang="fr-CA" sz="1500" dirty="0">
                <a:latin typeface="Arial" charset="0"/>
                <a:cs typeface="Arial" charset="0"/>
              </a:rPr>
              <a:t>Avant et après le potentiel d’action</a:t>
            </a:r>
          </a:p>
          <a:p>
            <a:r>
              <a:rPr lang="fr-CA" sz="1600" dirty="0">
                <a:latin typeface="Arial" charset="0"/>
                <a:cs typeface="Arial" charset="0"/>
                <a:sym typeface="Wingdings 2" pitchFamily="18" charset="2"/>
              </a:rPr>
              <a:t></a:t>
            </a:r>
            <a:r>
              <a:rPr lang="fr-CA" sz="1500" dirty="0">
                <a:latin typeface="Arial" charset="0"/>
                <a:cs typeface="Arial" charset="0"/>
              </a:rPr>
              <a:t> </a:t>
            </a:r>
            <a:r>
              <a:rPr lang="fr-CA" sz="1500" b="1" i="1" dirty="0">
                <a:latin typeface="Arial" charset="0"/>
                <a:cs typeface="Arial" charset="0"/>
              </a:rPr>
              <a:t>Phase de dépolarisation </a:t>
            </a:r>
            <a:r>
              <a:rPr lang="fr-CA" sz="1500" b="1" dirty="0">
                <a:latin typeface="Arial" charset="0"/>
                <a:cs typeface="Arial" charset="0"/>
              </a:rPr>
              <a:t>:</a:t>
            </a:r>
            <a:endParaRPr lang="fr-CA" sz="1500" b="1" dirty="0">
              <a:latin typeface="Arial" charset="0"/>
              <a:cs typeface="Arial" charset="0"/>
              <a:sym typeface="Wingdings" pitchFamily="2" charset="2"/>
            </a:endParaRPr>
          </a:p>
          <a:p>
            <a:pPr lvl="1">
              <a:spcAft>
                <a:spcPts val="0"/>
              </a:spcAft>
              <a:buFontTx/>
              <a:buChar char="•"/>
            </a:pPr>
            <a:r>
              <a:rPr lang="fr-CA" sz="1500" dirty="0">
                <a:latin typeface="Arial" charset="0"/>
                <a:cs typeface="Arial" charset="0"/>
              </a:rPr>
              <a:t>Due à une augmentation de la perméabilité membranaire aux ions Na</a:t>
            </a:r>
            <a:r>
              <a:rPr lang="fr-CA" sz="1500" baseline="30000" dirty="0">
                <a:latin typeface="Arial" charset="0"/>
                <a:cs typeface="Arial" charset="0"/>
              </a:rPr>
              <a:t>+</a:t>
            </a:r>
            <a:r>
              <a:rPr lang="fr-CA" sz="1500" dirty="0">
                <a:latin typeface="Arial" charset="0"/>
                <a:cs typeface="Arial" charset="0"/>
              </a:rPr>
              <a:t> (P</a:t>
            </a:r>
            <a:r>
              <a:rPr lang="fr-CA" sz="1500" baseline="-25000" dirty="0">
                <a:latin typeface="Arial" charset="0"/>
                <a:cs typeface="Arial" charset="0"/>
              </a:rPr>
              <a:t>Na</a:t>
            </a:r>
            <a:r>
              <a:rPr lang="fr-CA" sz="1500" dirty="0">
                <a:latin typeface="Arial" charset="0"/>
                <a:cs typeface="Arial" charset="0"/>
              </a:rPr>
              <a:t>)</a:t>
            </a:r>
          </a:p>
          <a:p>
            <a:pPr lvl="1">
              <a:spcAft>
                <a:spcPct val="25000"/>
              </a:spcAft>
              <a:buFontTx/>
              <a:buChar char="•"/>
            </a:pPr>
            <a:r>
              <a:rPr lang="fr-CA" sz="1500" dirty="0">
                <a:latin typeface="Arial" charset="0"/>
                <a:cs typeface="Arial" charset="0"/>
              </a:rPr>
              <a:t>Les ions Na</a:t>
            </a:r>
            <a:r>
              <a:rPr lang="fr-CA" sz="1500" baseline="30000" dirty="0">
                <a:latin typeface="Arial" charset="0"/>
                <a:cs typeface="Arial" charset="0"/>
              </a:rPr>
              <a:t>+</a:t>
            </a:r>
            <a:r>
              <a:rPr lang="fr-CA" sz="1500" dirty="0">
                <a:latin typeface="Arial" charset="0"/>
                <a:cs typeface="Arial" charset="0"/>
              </a:rPr>
              <a:t> entrent dans la cellule.</a:t>
            </a:r>
            <a:endParaRPr lang="fr-CA" sz="1500" i="1" dirty="0">
              <a:latin typeface="Arial" charset="0"/>
              <a:cs typeface="Arial" charset="0"/>
            </a:endParaRPr>
          </a:p>
          <a:p>
            <a:r>
              <a:rPr lang="fr-CA" sz="1600" dirty="0">
                <a:latin typeface="Arial" charset="0"/>
                <a:cs typeface="Arial" charset="0"/>
                <a:sym typeface="Wingdings 2" pitchFamily="18" charset="2"/>
              </a:rPr>
              <a:t></a:t>
            </a:r>
            <a:r>
              <a:rPr lang="fr-CA" sz="1500" dirty="0">
                <a:latin typeface="Arial" charset="0"/>
                <a:cs typeface="Arial" charset="0"/>
              </a:rPr>
              <a:t> </a:t>
            </a:r>
            <a:r>
              <a:rPr lang="fr-CA" sz="1500" b="1" i="1" dirty="0">
                <a:latin typeface="Arial" charset="0"/>
                <a:cs typeface="Arial" charset="0"/>
              </a:rPr>
              <a:t>Phase de repolarisation </a:t>
            </a:r>
            <a:r>
              <a:rPr lang="fr-CA" sz="1500" b="1" dirty="0">
                <a:latin typeface="Arial" charset="0"/>
                <a:cs typeface="Arial" charset="0"/>
              </a:rPr>
              <a:t>:</a:t>
            </a:r>
            <a:endParaRPr lang="fr-CA" sz="1500" b="1" dirty="0">
              <a:latin typeface="Arial" charset="0"/>
              <a:cs typeface="Arial" charset="0"/>
              <a:sym typeface="Wingdings 2" pitchFamily="18" charset="2"/>
            </a:endParaRPr>
          </a:p>
          <a:p>
            <a:pPr lvl="1">
              <a:spcAft>
                <a:spcPts val="0"/>
              </a:spcAft>
              <a:buFontTx/>
              <a:buChar char="•"/>
            </a:pPr>
            <a:r>
              <a:rPr lang="fr-CA" sz="1500" dirty="0">
                <a:latin typeface="Arial" charset="0"/>
                <a:cs typeface="Arial" charset="0"/>
              </a:rPr>
              <a:t>Due au retour à une faible P</a:t>
            </a:r>
            <a:r>
              <a:rPr lang="fr-CA" sz="1500" baseline="-25000" dirty="0">
                <a:latin typeface="Arial" charset="0"/>
                <a:cs typeface="Arial" charset="0"/>
              </a:rPr>
              <a:t>Na</a:t>
            </a:r>
            <a:r>
              <a:rPr lang="fr-CA" sz="1500" dirty="0">
                <a:latin typeface="Arial" charset="0"/>
                <a:cs typeface="Arial" charset="0"/>
              </a:rPr>
              <a:t> et in augmentation de la perméabilité membranaire aux ions K</a:t>
            </a:r>
            <a:r>
              <a:rPr lang="fr-CA" sz="1500" baseline="30000" dirty="0">
                <a:latin typeface="Arial" charset="0"/>
                <a:cs typeface="Arial" charset="0"/>
              </a:rPr>
              <a:t>+</a:t>
            </a:r>
            <a:r>
              <a:rPr lang="fr-CA" sz="1500" dirty="0">
                <a:latin typeface="Arial" charset="0"/>
                <a:cs typeface="Arial" charset="0"/>
              </a:rPr>
              <a:t> (P</a:t>
            </a:r>
            <a:r>
              <a:rPr lang="fr-CA" sz="1500" baseline="-25000" dirty="0">
                <a:latin typeface="Arial" charset="0"/>
                <a:cs typeface="Arial" charset="0"/>
              </a:rPr>
              <a:t>K</a:t>
            </a:r>
            <a:r>
              <a:rPr lang="fr-CA" sz="1500" dirty="0">
                <a:latin typeface="Arial" charset="0"/>
                <a:cs typeface="Arial" charset="0"/>
              </a:rPr>
              <a:t>)</a:t>
            </a:r>
          </a:p>
          <a:p>
            <a:pPr lvl="1">
              <a:spcAft>
                <a:spcPct val="10000"/>
              </a:spcAft>
              <a:buFontTx/>
              <a:buChar char="•"/>
            </a:pPr>
            <a:r>
              <a:rPr lang="fr-CA" sz="1500" dirty="0">
                <a:latin typeface="Arial" charset="0"/>
                <a:cs typeface="Arial" charset="0"/>
              </a:rPr>
              <a:t>Les ions K</a:t>
            </a:r>
            <a:r>
              <a:rPr lang="fr-CA" sz="1500" baseline="30000" dirty="0">
                <a:latin typeface="Arial" charset="0"/>
                <a:cs typeface="Arial" charset="0"/>
              </a:rPr>
              <a:t>+</a:t>
            </a:r>
            <a:r>
              <a:rPr lang="fr-CA" sz="1500" dirty="0">
                <a:latin typeface="Arial" charset="0"/>
                <a:cs typeface="Arial" charset="0"/>
              </a:rPr>
              <a:t> sortent de la cellule.</a:t>
            </a:r>
            <a:endParaRPr lang="fr-CA" sz="1500" i="1" dirty="0">
              <a:latin typeface="Arial" charset="0"/>
              <a:cs typeface="Arial" charset="0"/>
            </a:endParaRPr>
          </a:p>
          <a:p>
            <a:pPr>
              <a:buFont typeface="Wingdings 2" pitchFamily="18" charset="2"/>
              <a:buNone/>
            </a:pPr>
            <a:r>
              <a:rPr lang="fr-CA" sz="1600" dirty="0">
                <a:latin typeface="Arial" charset="0"/>
                <a:cs typeface="Arial" charset="0"/>
                <a:sym typeface="Wingdings 2" pitchFamily="18" charset="2"/>
              </a:rPr>
              <a:t> </a:t>
            </a:r>
            <a:r>
              <a:rPr lang="fr-CA" sz="1500" b="1" i="1" dirty="0">
                <a:latin typeface="Arial" charset="0"/>
                <a:cs typeface="Arial" charset="0"/>
              </a:rPr>
              <a:t>Hyperpolarisation </a:t>
            </a:r>
            <a:r>
              <a:rPr lang="fr-CA" sz="1500" b="1" dirty="0">
                <a:latin typeface="Arial" charset="0"/>
                <a:cs typeface="Arial" charset="0"/>
              </a:rPr>
              <a:t>:</a:t>
            </a:r>
          </a:p>
          <a:p>
            <a:pPr lvl="1">
              <a:spcAft>
                <a:spcPts val="0"/>
              </a:spcAft>
              <a:buFontTx/>
              <a:buChar char="•"/>
            </a:pPr>
            <a:r>
              <a:rPr lang="fr-CA" sz="1500" dirty="0">
                <a:latin typeface="Arial" charset="0"/>
                <a:cs typeface="Arial" charset="0"/>
              </a:rPr>
              <a:t>Période brève durant laquelle P</a:t>
            </a:r>
            <a:r>
              <a:rPr lang="fr-CA" sz="1500" baseline="-25000" dirty="0">
                <a:latin typeface="Arial" charset="0"/>
                <a:cs typeface="Arial" charset="0"/>
              </a:rPr>
              <a:t>K</a:t>
            </a:r>
            <a:r>
              <a:rPr lang="fr-CA" sz="1500" dirty="0">
                <a:latin typeface="Arial" charset="0"/>
                <a:cs typeface="Arial" charset="0"/>
              </a:rPr>
              <a:t> retourne à sa valeur de repos</a:t>
            </a:r>
          </a:p>
          <a:p>
            <a:pPr lvl="1">
              <a:spcAft>
                <a:spcPts val="0"/>
              </a:spcAft>
              <a:buFontTx/>
              <a:buChar char="•"/>
            </a:pPr>
            <a:r>
              <a:rPr lang="fr-CA" sz="1500" dirty="0">
                <a:latin typeface="Arial" charset="0"/>
                <a:cs typeface="Arial" charset="0"/>
              </a:rPr>
              <a:t>(Absente dans certains types de neurones)</a:t>
            </a:r>
          </a:p>
        </p:txBody>
      </p:sp>
      <p:sp>
        <p:nvSpPr>
          <p:cNvPr id="21511" name="Text Box 9"/>
          <p:cNvSpPr txBox="1">
            <a:spLocks noChangeArrowheads="1"/>
          </p:cNvSpPr>
          <p:nvPr/>
        </p:nvSpPr>
        <p:spPr bwMode="auto">
          <a:xfrm>
            <a:off x="6506950" y="6150695"/>
            <a:ext cx="1096963" cy="1682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nchor="b">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fr-CA" sz="1100" dirty="0">
                <a:latin typeface="Verdana" pitchFamily="34" charset="0"/>
              </a:rPr>
              <a:t>Temps  (ms)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180824" y="183174"/>
            <a:ext cx="8963176" cy="715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a:spAutoFit/>
          </a:bodyPr>
          <a:lstStyle>
            <a:lvl1pPr marL="180975" indent="-180975">
              <a:defRPr sz="2400">
                <a:solidFill>
                  <a:schemeClr val="tx1"/>
                </a:solidFill>
                <a:latin typeface="Times New Roman" pitchFamily="18" charset="0"/>
              </a:defRPr>
            </a:lvl1pPr>
            <a:lvl2pPr marL="541338" indent="-180975">
              <a:defRPr sz="2400">
                <a:solidFill>
                  <a:schemeClr val="tx1"/>
                </a:solidFill>
                <a:latin typeface="Times New Roman" pitchFamily="18" charset="0"/>
              </a:defRPr>
            </a:lvl2pPr>
            <a:lvl3pPr marL="901700" indent="-180975">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indent="0">
              <a:spcAft>
                <a:spcPct val="25000"/>
              </a:spcAft>
            </a:pPr>
            <a:r>
              <a:rPr lang="fr-CA" sz="2200" b="1" u="sng" dirty="0">
                <a:latin typeface="Arial" charset="0"/>
                <a:cs typeface="Arial" charset="0"/>
              </a:rPr>
              <a:t>Mécanismes qui sous-tendent les potentiels d’action</a:t>
            </a:r>
            <a:endParaRPr lang="fr-CA" sz="2200" b="1" dirty="0">
              <a:latin typeface="Arial" charset="0"/>
              <a:cs typeface="Arial" charset="0"/>
            </a:endParaRPr>
          </a:p>
          <a:p>
            <a:pPr marL="0" indent="0">
              <a:spcAft>
                <a:spcPts val="0"/>
              </a:spcAft>
              <a:buSzPct val="70000"/>
              <a:buFont typeface="Wingdings" pitchFamily="2" charset="2"/>
              <a:buNone/>
            </a:pPr>
            <a:r>
              <a:rPr lang="fr-CA" sz="1600" dirty="0">
                <a:latin typeface="Arial" charset="0"/>
                <a:cs typeface="Arial" charset="0"/>
              </a:rPr>
              <a:t>Les variations de P</a:t>
            </a:r>
            <a:r>
              <a:rPr lang="fr-CA" sz="1600" baseline="-25000" dirty="0">
                <a:latin typeface="Arial" charset="0"/>
                <a:cs typeface="Arial" charset="0"/>
              </a:rPr>
              <a:t>Na</a:t>
            </a:r>
            <a:r>
              <a:rPr lang="fr-CA" sz="1600" dirty="0">
                <a:latin typeface="Arial" charset="0"/>
                <a:cs typeface="Arial" charset="0"/>
              </a:rPr>
              <a:t> et P</a:t>
            </a:r>
            <a:r>
              <a:rPr lang="fr-CA" sz="1600" baseline="-25000" dirty="0">
                <a:latin typeface="Arial" charset="0"/>
                <a:cs typeface="Arial" charset="0"/>
              </a:rPr>
              <a:t>K</a:t>
            </a:r>
            <a:r>
              <a:rPr lang="fr-CA" sz="1600" dirty="0">
                <a:latin typeface="Arial" charset="0"/>
                <a:cs typeface="Arial" charset="0"/>
              </a:rPr>
              <a:t>  sont dues à l’action de canaux Na</a:t>
            </a:r>
            <a:r>
              <a:rPr lang="fr-CA" sz="1600" baseline="30000" dirty="0">
                <a:latin typeface="Arial" charset="0"/>
                <a:cs typeface="Arial" charset="0"/>
              </a:rPr>
              <a:t>+</a:t>
            </a:r>
            <a:r>
              <a:rPr lang="fr-CA" sz="1600" dirty="0">
                <a:latin typeface="Arial" charset="0"/>
                <a:cs typeface="Arial" charset="0"/>
              </a:rPr>
              <a:t> and K</a:t>
            </a:r>
            <a:r>
              <a:rPr lang="fr-CA" sz="1600" baseline="30000" dirty="0">
                <a:latin typeface="Arial" charset="0"/>
                <a:cs typeface="Arial" charset="0"/>
              </a:rPr>
              <a:t>+</a:t>
            </a:r>
            <a:r>
              <a:rPr lang="fr-CA" sz="1600" dirty="0">
                <a:latin typeface="Arial" charset="0"/>
                <a:cs typeface="Arial" charset="0"/>
              </a:rPr>
              <a:t> </a:t>
            </a:r>
            <a:r>
              <a:rPr lang="fr-CA" sz="1600" b="1" dirty="0">
                <a:latin typeface="Arial" charset="0"/>
                <a:cs typeface="Arial" charset="0"/>
              </a:rPr>
              <a:t>voltage-dépendants</a:t>
            </a:r>
            <a:r>
              <a:rPr lang="fr-CA" sz="1600" dirty="0">
                <a:latin typeface="Arial" charset="0"/>
                <a:cs typeface="Arial" charset="0"/>
              </a:rPr>
              <a:t>.</a:t>
            </a:r>
            <a:endParaRPr lang="fr-CA" sz="1600" b="1" i="1" dirty="0">
              <a:latin typeface="Arial" charset="0"/>
              <a:cs typeface="Arial" charset="0"/>
            </a:endParaRPr>
          </a:p>
        </p:txBody>
      </p:sp>
      <p:sp>
        <p:nvSpPr>
          <p:cNvPr id="22532" name="Text Box 5"/>
          <p:cNvSpPr txBox="1">
            <a:spLocks noChangeArrowheads="1"/>
          </p:cNvSpPr>
          <p:nvPr/>
        </p:nvSpPr>
        <p:spPr bwMode="auto">
          <a:xfrm>
            <a:off x="5752393" y="3807372"/>
            <a:ext cx="3243138"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a:spAutoFit/>
          </a:bodyPr>
          <a:lstStyle>
            <a:lvl1pPr defTabSz="635000">
              <a:defRPr sz="2400">
                <a:solidFill>
                  <a:schemeClr val="tx1"/>
                </a:solidFill>
                <a:latin typeface="Times New Roman" pitchFamily="18" charset="0"/>
              </a:defRPr>
            </a:lvl1pPr>
            <a:lvl2pPr marL="288925" indent="-168275" defTabSz="635000">
              <a:defRPr sz="2400">
                <a:solidFill>
                  <a:schemeClr val="tx1"/>
                </a:solidFill>
                <a:latin typeface="Times New Roman" pitchFamily="18" charset="0"/>
              </a:defRPr>
            </a:lvl2pPr>
            <a:lvl3pPr marL="584200" indent="-180975" defTabSz="635000">
              <a:defRPr sz="2400">
                <a:solidFill>
                  <a:schemeClr val="tx1"/>
                </a:solidFill>
                <a:latin typeface="Times New Roman" pitchFamily="18" charset="0"/>
              </a:defRPr>
            </a:lvl3pPr>
            <a:lvl4pPr marL="1600200" indent="-228600" defTabSz="635000">
              <a:defRPr sz="2400">
                <a:solidFill>
                  <a:schemeClr val="tx1"/>
                </a:solidFill>
                <a:latin typeface="Times New Roman" pitchFamily="18" charset="0"/>
              </a:defRPr>
            </a:lvl4pPr>
            <a:lvl5pPr marL="2057400" indent="-228600" defTabSz="635000">
              <a:defRPr sz="2400">
                <a:solidFill>
                  <a:schemeClr val="tx1"/>
                </a:solidFill>
                <a:latin typeface="Times New Roman" pitchFamily="18" charset="0"/>
              </a:defRPr>
            </a:lvl5pPr>
            <a:lvl6pPr marL="2514600" indent="-228600" defTabSz="635000" eaLnBrk="0" fontAlgn="base" hangingPunct="0">
              <a:spcBef>
                <a:spcPct val="0"/>
              </a:spcBef>
              <a:spcAft>
                <a:spcPct val="0"/>
              </a:spcAft>
              <a:defRPr sz="2400">
                <a:solidFill>
                  <a:schemeClr val="tx1"/>
                </a:solidFill>
                <a:latin typeface="Times New Roman" pitchFamily="18" charset="0"/>
              </a:defRPr>
            </a:lvl6pPr>
            <a:lvl7pPr marL="2971800" indent="-228600" defTabSz="635000" eaLnBrk="0" fontAlgn="base" hangingPunct="0">
              <a:spcBef>
                <a:spcPct val="0"/>
              </a:spcBef>
              <a:spcAft>
                <a:spcPct val="0"/>
              </a:spcAft>
              <a:defRPr sz="2400">
                <a:solidFill>
                  <a:schemeClr val="tx1"/>
                </a:solidFill>
                <a:latin typeface="Times New Roman" pitchFamily="18" charset="0"/>
              </a:defRPr>
            </a:lvl7pPr>
            <a:lvl8pPr marL="3429000" indent="-228600" defTabSz="635000" eaLnBrk="0" fontAlgn="base" hangingPunct="0">
              <a:spcBef>
                <a:spcPct val="0"/>
              </a:spcBef>
              <a:spcAft>
                <a:spcPct val="0"/>
              </a:spcAft>
              <a:defRPr sz="2400">
                <a:solidFill>
                  <a:schemeClr val="tx1"/>
                </a:solidFill>
                <a:latin typeface="Times New Roman" pitchFamily="18" charset="0"/>
              </a:defRPr>
            </a:lvl8pPr>
            <a:lvl9pPr marL="3886200" indent="-228600" defTabSz="635000" eaLnBrk="0" fontAlgn="base" hangingPunct="0">
              <a:spcBef>
                <a:spcPct val="0"/>
              </a:spcBef>
              <a:spcAft>
                <a:spcPct val="0"/>
              </a:spcAft>
              <a:defRPr sz="2400">
                <a:solidFill>
                  <a:schemeClr val="tx1"/>
                </a:solidFill>
                <a:latin typeface="Times New Roman" pitchFamily="18" charset="0"/>
              </a:defRPr>
            </a:lvl9pPr>
          </a:lstStyle>
          <a:p>
            <a:pPr algn="ctr">
              <a:spcAft>
                <a:spcPts val="0"/>
              </a:spcAft>
            </a:pPr>
            <a:r>
              <a:rPr lang="fr-CA" sz="1500" b="1" i="1" u="sng" dirty="0">
                <a:latin typeface="Arial" charset="0"/>
              </a:rPr>
              <a:t>Canaux K</a:t>
            </a:r>
            <a:r>
              <a:rPr lang="fr-CA" sz="1500" b="1" i="1" u="sng" baseline="30000" dirty="0">
                <a:latin typeface="Arial" charset="0"/>
              </a:rPr>
              <a:t>+ </a:t>
            </a:r>
            <a:r>
              <a:rPr lang="fr-CA" sz="1500" b="1" i="1" u="sng" dirty="0">
                <a:latin typeface="Arial" charset="0"/>
              </a:rPr>
              <a:t>voltage-dépendants</a:t>
            </a:r>
            <a:r>
              <a:rPr lang="fr-CA" sz="1500" b="1" i="1" dirty="0">
                <a:latin typeface="Arial" charset="0"/>
              </a:rPr>
              <a:t> </a:t>
            </a:r>
            <a:endParaRPr lang="fr-CA" sz="1500" b="1" dirty="0">
              <a:latin typeface="Arial" charset="0"/>
            </a:endParaRPr>
          </a:p>
          <a:p>
            <a:pPr marL="0" lvl="1" indent="0" algn="just">
              <a:spcBef>
                <a:spcPts val="300"/>
              </a:spcBef>
              <a:spcAft>
                <a:spcPts val="0"/>
              </a:spcAft>
              <a:buSzPct val="70000"/>
            </a:pPr>
            <a:r>
              <a:rPr lang="fr-CA" sz="1400" dirty="0">
                <a:latin typeface="Arial" charset="0"/>
              </a:rPr>
              <a:t>Canaux qui s’ouvrent transitoirement durant le potentiel d’action; constitués d’une seule porte :</a:t>
            </a:r>
          </a:p>
          <a:p>
            <a:pPr marL="176213" lvl="2" indent="-176213" algn="just">
              <a:spcBef>
                <a:spcPts val="300"/>
              </a:spcBef>
              <a:buFontTx/>
              <a:buChar char="•"/>
            </a:pPr>
            <a:r>
              <a:rPr lang="fr-CA" sz="1400" b="1" i="1" dirty="0">
                <a:latin typeface="Arial" charset="0"/>
              </a:rPr>
              <a:t>Porte d’activation</a:t>
            </a:r>
            <a:r>
              <a:rPr lang="fr-CA" sz="1400" dirty="0">
                <a:latin typeface="Arial" charset="0"/>
              </a:rPr>
              <a:t>: fermée quand le potentiel de membrane est négatif; </a:t>
            </a:r>
            <a:r>
              <a:rPr lang="fr-CA" sz="1400" u="sng" dirty="0">
                <a:latin typeface="Arial" charset="0"/>
              </a:rPr>
              <a:t>s’ouvre</a:t>
            </a:r>
            <a:r>
              <a:rPr lang="fr-CA" sz="1400" dirty="0">
                <a:latin typeface="Arial" charset="0"/>
              </a:rPr>
              <a:t> à des potentiels positifs.</a:t>
            </a:r>
          </a:p>
          <a:p>
            <a:pPr marL="0" lvl="2" indent="0" algn="just">
              <a:spcBef>
                <a:spcPts val="600"/>
              </a:spcBef>
            </a:pPr>
            <a:r>
              <a:rPr lang="fr-CA" sz="1400" b="1" i="1" dirty="0">
                <a:latin typeface="Arial" charset="0"/>
                <a:cs typeface="Arial" charset="0"/>
              </a:rPr>
              <a:t>L’ouverture de la porte d’activation permet le passage des ions K</a:t>
            </a:r>
            <a:r>
              <a:rPr lang="fr-CA" sz="1400" b="1" i="1" baseline="30000" dirty="0">
                <a:latin typeface="Arial" charset="0"/>
                <a:cs typeface="Arial" charset="0"/>
              </a:rPr>
              <a:t>+</a:t>
            </a:r>
            <a:r>
              <a:rPr lang="fr-CA" sz="1400" b="1" i="1" dirty="0">
                <a:latin typeface="Arial" charset="0"/>
                <a:cs typeface="Arial" charset="0"/>
              </a:rPr>
              <a:t> à travers le canal. </a:t>
            </a:r>
            <a:endParaRPr lang="fr-CA" sz="1400" i="1" dirty="0">
              <a:latin typeface="Arial" charset="0"/>
            </a:endParaRPr>
          </a:p>
        </p:txBody>
      </p:sp>
      <p:pic>
        <p:nvPicPr>
          <p:cNvPr id="22543" name="Picture 15" descr="http://cw2.erpi.com/cw/marieb/userfiles/14_Fig_11_11_suite_p_457.jpg"/>
          <p:cNvPicPr>
            <a:picLocks noChangeAspect="1" noChangeArrowheads="1"/>
          </p:cNvPicPr>
          <p:nvPr/>
        </p:nvPicPr>
        <p:blipFill rotWithShape="1">
          <a:blip r:embed="rId3" cstate="print"/>
          <a:srcRect l="409" t="4535" r="178" b="67335"/>
          <a:stretch/>
        </p:blipFill>
        <p:spPr bwMode="auto">
          <a:xfrm>
            <a:off x="480766" y="898755"/>
            <a:ext cx="8407819" cy="2908617"/>
          </a:xfrm>
          <a:prstGeom prst="rect">
            <a:avLst/>
          </a:prstGeom>
          <a:noFill/>
        </p:spPr>
      </p:pic>
      <p:sp>
        <p:nvSpPr>
          <p:cNvPr id="22531" name="Text Box 3"/>
          <p:cNvSpPr txBox="1">
            <a:spLocks noChangeArrowheads="1"/>
          </p:cNvSpPr>
          <p:nvPr/>
        </p:nvSpPr>
        <p:spPr bwMode="auto">
          <a:xfrm>
            <a:off x="4608000" y="1050866"/>
            <a:ext cx="1249363" cy="222250"/>
          </a:xfrm>
          <a:prstGeom prst="rect">
            <a:avLst/>
          </a:prstGeom>
          <a:noFill/>
          <a:ln w="9525">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400" b="1" dirty="0">
                <a:solidFill>
                  <a:schemeClr val="accent2"/>
                </a:solidFill>
                <a:latin typeface="Arial" charset="0"/>
              </a:rPr>
              <a:t>Zoom 11.2</a:t>
            </a:r>
          </a:p>
        </p:txBody>
      </p:sp>
      <p:sp>
        <p:nvSpPr>
          <p:cNvPr id="6" name="Text Box 2"/>
          <p:cNvSpPr txBox="1">
            <a:spLocks noChangeArrowheads="1"/>
          </p:cNvSpPr>
          <p:nvPr/>
        </p:nvSpPr>
        <p:spPr bwMode="auto">
          <a:xfrm>
            <a:off x="-100444" y="3807372"/>
            <a:ext cx="5505254" cy="2546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a:spAutoFit/>
          </a:bodyPr>
          <a:lstStyle>
            <a:lvl1pPr marL="180975" indent="-180975">
              <a:defRPr sz="2400">
                <a:solidFill>
                  <a:schemeClr val="tx1"/>
                </a:solidFill>
                <a:latin typeface="Times New Roman" pitchFamily="18" charset="0"/>
              </a:defRPr>
            </a:lvl1pPr>
            <a:lvl2pPr marL="541338" indent="-180975">
              <a:defRPr sz="2400">
                <a:solidFill>
                  <a:schemeClr val="tx1"/>
                </a:solidFill>
                <a:latin typeface="Times New Roman" pitchFamily="18" charset="0"/>
              </a:defRPr>
            </a:lvl2pPr>
            <a:lvl3pPr marL="901700" indent="-180975">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indent="0" algn="ctr">
              <a:spcBef>
                <a:spcPts val="600"/>
              </a:spcBef>
              <a:spcAft>
                <a:spcPts val="0"/>
              </a:spcAft>
            </a:pPr>
            <a:r>
              <a:rPr lang="fr-CA" sz="1500" b="1" i="1" u="sng" dirty="0">
                <a:latin typeface="Arial" charset="0"/>
                <a:cs typeface="Arial" charset="0"/>
              </a:rPr>
              <a:t>Canaux Na</a:t>
            </a:r>
            <a:r>
              <a:rPr lang="fr-CA" sz="1500" b="1" u="sng" baseline="30000" dirty="0">
                <a:latin typeface="Arial" charset="0"/>
                <a:cs typeface="Arial" charset="0"/>
              </a:rPr>
              <a:t>+</a:t>
            </a:r>
            <a:r>
              <a:rPr lang="fr-CA" sz="1500" b="1" i="1" u="sng" dirty="0">
                <a:latin typeface="Arial" charset="0"/>
                <a:cs typeface="Arial" charset="0"/>
              </a:rPr>
              <a:t> voltage-dépendants</a:t>
            </a:r>
            <a:endParaRPr lang="fr-CA" sz="1500" dirty="0">
              <a:latin typeface="Arial" charset="0"/>
              <a:cs typeface="Arial" charset="0"/>
            </a:endParaRPr>
          </a:p>
          <a:p>
            <a:pPr marL="176213" lvl="1" indent="0" algn="just">
              <a:spcBef>
                <a:spcPts val="300"/>
              </a:spcBef>
              <a:spcAft>
                <a:spcPts val="0"/>
              </a:spcAft>
              <a:buSzPct val="70000"/>
            </a:pPr>
            <a:r>
              <a:rPr lang="fr-CA" sz="1400" dirty="0">
                <a:latin typeface="Arial" charset="0"/>
                <a:cs typeface="Arial" charset="0"/>
              </a:rPr>
              <a:t>Canaux qui s’ouvrent transitoirement durant le potentiel d’action; constitués de deux portes (ou «vannes») :</a:t>
            </a:r>
            <a:endParaRPr lang="fr-CA" sz="1400" b="1" i="1" dirty="0">
              <a:latin typeface="Arial" charset="0"/>
              <a:cs typeface="Arial" charset="0"/>
            </a:endParaRPr>
          </a:p>
          <a:p>
            <a:pPr marL="361950" lvl="2" indent="-185738" algn="just">
              <a:spcBef>
                <a:spcPts val="300"/>
              </a:spcBef>
              <a:spcAft>
                <a:spcPts val="0"/>
              </a:spcAft>
              <a:buFontTx/>
              <a:buChar char="•"/>
            </a:pPr>
            <a:r>
              <a:rPr lang="fr-CA" sz="1400" b="1" i="1" dirty="0">
                <a:latin typeface="Arial" charset="0"/>
                <a:cs typeface="Arial" charset="0"/>
              </a:rPr>
              <a:t>Porte d’activation</a:t>
            </a:r>
            <a:r>
              <a:rPr lang="fr-CA" sz="1400" dirty="0">
                <a:latin typeface="Arial" charset="0"/>
                <a:cs typeface="Arial" charset="0"/>
              </a:rPr>
              <a:t>: fermée quand le potentiel de membrane est négatif; </a:t>
            </a:r>
            <a:r>
              <a:rPr lang="fr-CA" sz="1400" u="sng" dirty="0">
                <a:latin typeface="Arial" charset="0"/>
                <a:cs typeface="Arial" charset="0"/>
              </a:rPr>
              <a:t>s’ouvre</a:t>
            </a:r>
            <a:r>
              <a:rPr lang="fr-CA" sz="1400" dirty="0">
                <a:latin typeface="Arial" charset="0"/>
                <a:cs typeface="Arial" charset="0"/>
              </a:rPr>
              <a:t> à partir de potentiels moins négatifs que </a:t>
            </a:r>
            <a:r>
              <a:rPr lang="fr-CA" sz="1400" dirty="0">
                <a:latin typeface="Arial" charset="0"/>
                <a:cs typeface="Arial" charset="0"/>
                <a:sym typeface="Symbol" pitchFamily="18" charset="2"/>
              </a:rPr>
              <a:t>60</a:t>
            </a:r>
            <a:r>
              <a:rPr lang="fr-CA" sz="1400" dirty="0">
                <a:latin typeface="Arial" charset="0"/>
                <a:cs typeface="Arial" charset="0"/>
              </a:rPr>
              <a:t> mV; </a:t>
            </a:r>
            <a:r>
              <a:rPr lang="fr-CA" sz="1400" b="1" dirty="0">
                <a:latin typeface="Arial" charset="0"/>
                <a:cs typeface="Arial" charset="0"/>
              </a:rPr>
              <a:t>agit très rapidement</a:t>
            </a:r>
            <a:r>
              <a:rPr lang="fr-CA" sz="1400" dirty="0">
                <a:latin typeface="Arial" charset="0"/>
                <a:cs typeface="Arial" charset="0"/>
              </a:rPr>
              <a:t>.</a:t>
            </a:r>
            <a:endParaRPr lang="fr-CA" sz="1400" b="1" i="1" dirty="0">
              <a:latin typeface="Arial" charset="0"/>
              <a:cs typeface="Arial" charset="0"/>
            </a:endParaRPr>
          </a:p>
          <a:p>
            <a:pPr marL="361950" lvl="2" indent="-185738" algn="just">
              <a:spcBef>
                <a:spcPts val="0"/>
              </a:spcBef>
              <a:spcAft>
                <a:spcPts val="0"/>
              </a:spcAft>
              <a:buFontTx/>
              <a:buChar char="•"/>
            </a:pPr>
            <a:r>
              <a:rPr lang="fr-CA" sz="1400" b="1" i="1" dirty="0">
                <a:latin typeface="Arial" charset="0"/>
                <a:cs typeface="Arial" charset="0"/>
              </a:rPr>
              <a:t>Porte d’inactivation</a:t>
            </a:r>
            <a:r>
              <a:rPr lang="fr-CA" sz="1400" dirty="0">
                <a:latin typeface="Arial" charset="0"/>
                <a:cs typeface="Arial" charset="0"/>
              </a:rPr>
              <a:t>: ouverte </a:t>
            </a:r>
            <a:r>
              <a:rPr lang="fr-CA" sz="1400" dirty="0">
                <a:latin typeface="Arial" charset="0"/>
              </a:rPr>
              <a:t>quand le potentiel de membrane est négatif</a:t>
            </a:r>
            <a:r>
              <a:rPr lang="fr-CA" sz="1400" dirty="0">
                <a:latin typeface="Arial" charset="0"/>
                <a:cs typeface="Arial" charset="0"/>
              </a:rPr>
              <a:t>; </a:t>
            </a:r>
            <a:r>
              <a:rPr lang="fr-CA" sz="1400" u="sng" dirty="0">
                <a:latin typeface="Arial" charset="0"/>
                <a:cs typeface="Arial" charset="0"/>
              </a:rPr>
              <a:t>se ferme</a:t>
            </a:r>
            <a:r>
              <a:rPr lang="fr-CA" sz="1400" dirty="0">
                <a:latin typeface="Arial" charset="0"/>
                <a:cs typeface="Arial" charset="0"/>
              </a:rPr>
              <a:t> </a:t>
            </a:r>
            <a:r>
              <a:rPr lang="fr-CA" sz="1400" dirty="0">
                <a:latin typeface="Arial" charset="0"/>
              </a:rPr>
              <a:t>à partir de potentiels moins négatifs que </a:t>
            </a:r>
            <a:r>
              <a:rPr lang="fr-CA" sz="1400" dirty="0">
                <a:latin typeface="Arial" charset="0"/>
                <a:sym typeface="Symbol" pitchFamily="18" charset="2"/>
              </a:rPr>
              <a:t>60</a:t>
            </a:r>
            <a:r>
              <a:rPr lang="fr-CA" sz="1400" dirty="0">
                <a:latin typeface="Arial" charset="0"/>
              </a:rPr>
              <a:t> mV; </a:t>
            </a:r>
            <a:r>
              <a:rPr lang="fr-CA" sz="1400" b="1" dirty="0">
                <a:latin typeface="Arial" charset="0"/>
              </a:rPr>
              <a:t>agit plus lentement </a:t>
            </a:r>
            <a:r>
              <a:rPr lang="fr-CA" sz="1400" dirty="0">
                <a:latin typeface="Arial" charset="0"/>
              </a:rPr>
              <a:t>que</a:t>
            </a:r>
            <a:r>
              <a:rPr lang="fr-CA" sz="1400" b="1" i="1" dirty="0">
                <a:latin typeface="Arial" charset="0"/>
              </a:rPr>
              <a:t> </a:t>
            </a:r>
            <a:r>
              <a:rPr lang="fr-CA" sz="1400" dirty="0">
                <a:latin typeface="Arial" charset="0"/>
              </a:rPr>
              <a:t>la porte d’</a:t>
            </a:r>
            <a:r>
              <a:rPr lang="fr-CA" sz="1400" dirty="0">
                <a:latin typeface="Arial" charset="0"/>
                <a:cs typeface="Arial" charset="0"/>
              </a:rPr>
              <a:t>activation.</a:t>
            </a:r>
          </a:p>
          <a:p>
            <a:pPr marL="174625" lvl="2" indent="0" algn="just">
              <a:spcBef>
                <a:spcPts val="300"/>
              </a:spcBef>
              <a:spcAft>
                <a:spcPts val="0"/>
              </a:spcAft>
            </a:pPr>
            <a:r>
              <a:rPr lang="fr-CA" sz="1400" b="1" i="1" dirty="0">
                <a:latin typeface="Arial" charset="0"/>
                <a:cs typeface="Arial" charset="0"/>
              </a:rPr>
              <a:t>Les 2 portes doivent être ouvertes en même temps pour que les ions Na</a:t>
            </a:r>
            <a:r>
              <a:rPr lang="fr-CA" sz="1400" b="1" i="1" baseline="30000" dirty="0">
                <a:latin typeface="Arial" charset="0"/>
                <a:cs typeface="Arial" charset="0"/>
              </a:rPr>
              <a:t>+</a:t>
            </a:r>
            <a:r>
              <a:rPr lang="fr-CA" sz="1400" b="1" i="1" dirty="0">
                <a:latin typeface="Arial" charset="0"/>
                <a:cs typeface="Arial" charset="0"/>
              </a:rPr>
              <a:t> diffusent à travers le canal.</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http://cw2.erpi.com/cw/marieb/userfiles/14_Fig_11_11_suite_p_457.jpg"/>
          <p:cNvPicPr>
            <a:picLocks noChangeAspect="1" noChangeArrowheads="1"/>
          </p:cNvPicPr>
          <p:nvPr/>
        </p:nvPicPr>
        <p:blipFill>
          <a:blip r:embed="rId2" cstate="print"/>
          <a:srcRect l="1848" t="37795" r="1848" b="3024"/>
          <a:stretch>
            <a:fillRect/>
          </a:stretch>
        </p:blipFill>
        <p:spPr bwMode="auto">
          <a:xfrm>
            <a:off x="1043754" y="390835"/>
            <a:ext cx="7598200" cy="5708307"/>
          </a:xfrm>
          <a:prstGeom prst="rect">
            <a:avLst/>
          </a:prstGeom>
          <a:noFill/>
        </p:spPr>
      </p:pic>
      <p:sp>
        <p:nvSpPr>
          <p:cNvPr id="23555" name="Text Box 3"/>
          <p:cNvSpPr txBox="1">
            <a:spLocks noChangeArrowheads="1"/>
          </p:cNvSpPr>
          <p:nvPr/>
        </p:nvSpPr>
        <p:spPr bwMode="auto">
          <a:xfrm>
            <a:off x="1043754" y="5883698"/>
            <a:ext cx="1830541" cy="215444"/>
          </a:xfrm>
          <a:prstGeom prst="rect">
            <a:avLst/>
          </a:prstGeom>
          <a:noFill/>
          <a:ln w="9525">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bIns="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400" b="1" dirty="0">
                <a:solidFill>
                  <a:schemeClr val="accent2"/>
                </a:solidFill>
                <a:latin typeface="Arial" charset="0"/>
              </a:rPr>
              <a:t>Zoom 11.2 (suite)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206571" y="279300"/>
            <a:ext cx="8409529" cy="2516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bIns="0">
            <a:spAutoFit/>
          </a:bodyPr>
          <a:lstStyle>
            <a:lvl1pPr marL="176213" indent="-176213">
              <a:defRPr sz="2400">
                <a:solidFill>
                  <a:schemeClr val="tx1"/>
                </a:solidFill>
                <a:latin typeface="Times New Roman" pitchFamily="18" charset="0"/>
              </a:defRPr>
            </a:lvl1pPr>
            <a:lvl2pPr marL="581025" indent="-290513">
              <a:defRPr sz="2400">
                <a:solidFill>
                  <a:schemeClr val="tx1"/>
                </a:solidFill>
                <a:latin typeface="Times New Roman" pitchFamily="18" charset="0"/>
              </a:defRPr>
            </a:lvl2pPr>
            <a:lvl3pPr indent="-219075">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indent="0">
              <a:spcAft>
                <a:spcPct val="25000"/>
              </a:spcAft>
              <a:buSzPct val="70000"/>
            </a:pPr>
            <a:r>
              <a:rPr lang="fr-CA" sz="2000" b="1" u="sng" dirty="0">
                <a:latin typeface="Arial" charset="0"/>
              </a:rPr>
              <a:t>Propriétés du potentiel d’action</a:t>
            </a:r>
            <a:r>
              <a:rPr lang="fr-CA" sz="2000" b="1" dirty="0">
                <a:latin typeface="Arial" charset="0"/>
              </a:rPr>
              <a:t> :</a:t>
            </a:r>
            <a:endParaRPr lang="fr-CA" sz="2000" b="1" dirty="0">
              <a:latin typeface="Arial" charset="0"/>
              <a:cs typeface="Arial" charset="0"/>
            </a:endParaRPr>
          </a:p>
          <a:p>
            <a:pPr marL="363538" lvl="1" indent="-363538">
              <a:spcBef>
                <a:spcPts val="600"/>
              </a:spcBef>
              <a:spcAft>
                <a:spcPts val="0"/>
              </a:spcAft>
              <a:buFont typeface="Symbol" pitchFamily="18" charset="2"/>
              <a:buAutoNum type="arabicPeriod"/>
            </a:pPr>
            <a:r>
              <a:rPr lang="fr-CA" sz="1800" b="1" dirty="0">
                <a:latin typeface="Arial" charset="0"/>
              </a:rPr>
              <a:t>Une dépolarisation initiale est requise pour déclencher un potentiel d’action (ce signal étant un potentiel gradué dépolarisant).</a:t>
            </a:r>
          </a:p>
          <a:p>
            <a:pPr marL="363538" lvl="1" indent="0">
              <a:spcBef>
                <a:spcPts val="1200"/>
              </a:spcBef>
              <a:spcAft>
                <a:spcPts val="0"/>
              </a:spcAft>
            </a:pPr>
            <a:r>
              <a:rPr lang="fr-CA" sz="1600" i="1" u="sng" dirty="0">
                <a:latin typeface="Arial" charset="0"/>
              </a:rPr>
              <a:t>Pourquoi</a:t>
            </a:r>
            <a:r>
              <a:rPr lang="fr-CA" sz="1600" i="1" dirty="0">
                <a:latin typeface="Arial" charset="0"/>
              </a:rPr>
              <a:t> ? </a:t>
            </a:r>
          </a:p>
          <a:p>
            <a:pPr marL="363538" lvl="1" indent="0" algn="just">
              <a:spcBef>
                <a:spcPts val="300"/>
              </a:spcBef>
              <a:spcAft>
                <a:spcPts val="0"/>
              </a:spcAft>
            </a:pPr>
            <a:r>
              <a:rPr lang="fr-CA" sz="1600" i="1" dirty="0">
                <a:latin typeface="Arial" charset="0"/>
              </a:rPr>
              <a:t>À cause des propriétés des canaux Na</a:t>
            </a:r>
            <a:r>
              <a:rPr lang="fr-CA" sz="1600" i="1" baseline="30000" dirty="0">
                <a:latin typeface="Arial" charset="0"/>
              </a:rPr>
              <a:t>+</a:t>
            </a:r>
            <a:r>
              <a:rPr lang="fr-CA" sz="1600" i="1" dirty="0">
                <a:latin typeface="Arial" charset="0"/>
              </a:rPr>
              <a:t> voltage-dépendants. Un potentiel d’action ne peut être déclenché que par l’ouverture des portes d’activation de ces canaux, lesquelles sont fermées à </a:t>
            </a:r>
            <a:r>
              <a:rPr lang="fr-CA" sz="1600" i="1" dirty="0">
                <a:latin typeface="Arial"/>
                <a:cs typeface="Arial"/>
              </a:rPr>
              <a:t>−70 mV et ne s’ouvrent qu’à partir d’une dépolarisation plus positive que environ −60 mV.</a:t>
            </a:r>
            <a:endParaRPr lang="fr-CA" sz="1600" i="1" dirty="0">
              <a:latin typeface="Arial"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206571" y="279299"/>
            <a:ext cx="8673478" cy="6070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bIns="0">
            <a:spAutoFit/>
          </a:bodyPr>
          <a:lstStyle>
            <a:lvl1pPr marL="176213" indent="-176213">
              <a:defRPr sz="2400">
                <a:solidFill>
                  <a:schemeClr val="tx1"/>
                </a:solidFill>
                <a:latin typeface="Times New Roman" pitchFamily="18" charset="0"/>
              </a:defRPr>
            </a:lvl1pPr>
            <a:lvl2pPr marL="581025" indent="-290513">
              <a:defRPr sz="2400">
                <a:solidFill>
                  <a:schemeClr val="tx1"/>
                </a:solidFill>
                <a:latin typeface="Times New Roman" pitchFamily="18" charset="0"/>
              </a:defRPr>
            </a:lvl2pPr>
            <a:lvl3pPr indent="-219075">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indent="0">
              <a:spcAft>
                <a:spcPct val="25000"/>
              </a:spcAft>
              <a:buSzPct val="70000"/>
            </a:pPr>
            <a:r>
              <a:rPr lang="fr-CA" sz="2000" b="1" u="sng" dirty="0">
                <a:latin typeface="Arial" charset="0"/>
              </a:rPr>
              <a:t>Propriétés du potentiel d’action</a:t>
            </a:r>
            <a:r>
              <a:rPr lang="fr-CA" sz="2000" b="1" dirty="0">
                <a:latin typeface="Arial" charset="0"/>
              </a:rPr>
              <a:t> :</a:t>
            </a:r>
            <a:endParaRPr lang="fr-CA" sz="2000" b="1" dirty="0">
              <a:latin typeface="Arial" charset="0"/>
              <a:cs typeface="Arial" charset="0"/>
            </a:endParaRPr>
          </a:p>
          <a:p>
            <a:pPr marL="363538" lvl="1" indent="-363538">
              <a:spcBef>
                <a:spcPts val="600"/>
              </a:spcBef>
              <a:spcAft>
                <a:spcPts val="0"/>
              </a:spcAft>
              <a:buFont typeface="+mj-lt"/>
              <a:buAutoNum type="arabicPeriod" startAt="2"/>
            </a:pPr>
            <a:r>
              <a:rPr lang="fr-CA" sz="1800" b="1" dirty="0">
                <a:latin typeface="Arial" charset="0"/>
              </a:rPr>
              <a:t>Un </a:t>
            </a:r>
            <a:r>
              <a:rPr lang="fr-CA" sz="1800" b="1" i="1" dirty="0">
                <a:latin typeface="Arial" charset="0"/>
              </a:rPr>
              <a:t>seuil d’excitation</a:t>
            </a:r>
            <a:r>
              <a:rPr lang="fr-CA" sz="1800" b="1" dirty="0">
                <a:latin typeface="Arial" charset="0"/>
              </a:rPr>
              <a:t> doit être atteint pour que le potentiel d’action se produise.</a:t>
            </a:r>
          </a:p>
          <a:p>
            <a:pPr marL="358775" lvl="1" indent="0">
              <a:spcBef>
                <a:spcPts val="600"/>
              </a:spcBef>
              <a:spcAft>
                <a:spcPts val="0"/>
              </a:spcAft>
            </a:pPr>
            <a:r>
              <a:rPr lang="fr-CA" sz="1600" dirty="0">
                <a:latin typeface="Arial" charset="0"/>
              </a:rPr>
              <a:t>Typiquement, le seuil est d’environ </a:t>
            </a:r>
            <a:r>
              <a:rPr lang="fr-CA" sz="1600" dirty="0">
                <a:latin typeface="Arial" charset="0"/>
                <a:sym typeface="Symbol" pitchFamily="18" charset="2"/>
              </a:rPr>
              <a:t></a:t>
            </a:r>
            <a:r>
              <a:rPr lang="fr-CA" sz="1600" dirty="0">
                <a:latin typeface="Arial" charset="0"/>
              </a:rPr>
              <a:t>55 mV.</a:t>
            </a:r>
          </a:p>
          <a:p>
            <a:pPr marL="539750" lvl="2" indent="-176213" algn="just">
              <a:buFontTx/>
              <a:buChar char="•"/>
            </a:pPr>
            <a:r>
              <a:rPr lang="fr-CA" sz="1600" u="sng" dirty="0">
                <a:latin typeface="Arial" charset="0"/>
              </a:rPr>
              <a:t>Stimulus infraliminaire</a:t>
            </a:r>
            <a:r>
              <a:rPr lang="fr-CA" sz="1600" dirty="0">
                <a:latin typeface="Arial" charset="0"/>
              </a:rPr>
              <a:t>: stimulus qui n’est pas assez intense pour atteindre le seuil d’excitation.</a:t>
            </a:r>
          </a:p>
          <a:p>
            <a:pPr marL="539750" lvl="2" indent="-176213" algn="just">
              <a:spcAft>
                <a:spcPct val="50000"/>
              </a:spcAft>
              <a:buFontTx/>
              <a:buChar char="•"/>
            </a:pPr>
            <a:r>
              <a:rPr lang="fr-CA" sz="1600" u="sng" dirty="0">
                <a:latin typeface="Arial" charset="0"/>
              </a:rPr>
              <a:t>Stimulus liminaire</a:t>
            </a:r>
            <a:r>
              <a:rPr lang="fr-CA" sz="1600" dirty="0">
                <a:latin typeface="Arial" charset="0"/>
              </a:rPr>
              <a:t>: stimulus qui est assez intense pour atteindre le seuil d’excitation et ainsi déclencher le potentiel d’action.</a:t>
            </a:r>
          </a:p>
          <a:p>
            <a:pPr marL="363538" lvl="2" indent="0">
              <a:spcBef>
                <a:spcPts val="1200"/>
              </a:spcBef>
              <a:spcAft>
                <a:spcPts val="0"/>
              </a:spcAft>
            </a:pPr>
            <a:r>
              <a:rPr lang="fr-CA" sz="1600" i="1" u="sng" dirty="0">
                <a:latin typeface="+mj-lt"/>
              </a:rPr>
              <a:t>Quels sont les principaux facteurs qui déterminent le seuil d’excitation</a:t>
            </a:r>
            <a:r>
              <a:rPr lang="fr-CA" sz="1600" i="1" dirty="0">
                <a:latin typeface="+mj-lt"/>
              </a:rPr>
              <a:t> ? </a:t>
            </a:r>
          </a:p>
          <a:p>
            <a:pPr marL="620713" lvl="2" indent="-269875">
              <a:spcBef>
                <a:spcPts val="600"/>
              </a:spcBef>
              <a:spcAft>
                <a:spcPts val="0"/>
              </a:spcAft>
              <a:buFont typeface="+mj-lt"/>
              <a:buAutoNum type="romanLcPeriod"/>
            </a:pPr>
            <a:r>
              <a:rPr lang="fr-CA" sz="1600" i="1" dirty="0">
                <a:latin typeface="+mj-lt"/>
              </a:rPr>
              <a:t>La propriété des portes d’activation des canaux Na</a:t>
            </a:r>
            <a:r>
              <a:rPr lang="fr-CA" sz="1600" i="1" baseline="30000" dirty="0">
                <a:latin typeface="+mj-lt"/>
              </a:rPr>
              <a:t>+</a:t>
            </a:r>
            <a:r>
              <a:rPr lang="fr-CA" sz="1600" i="1" dirty="0">
                <a:latin typeface="+mj-lt"/>
              </a:rPr>
              <a:t> voltage-dépendants.</a:t>
            </a:r>
          </a:p>
          <a:p>
            <a:pPr marL="620713" lvl="2" indent="0" algn="just">
              <a:spcBef>
                <a:spcPts val="0"/>
              </a:spcBef>
              <a:spcAft>
                <a:spcPts val="300"/>
              </a:spcAft>
            </a:pPr>
            <a:r>
              <a:rPr lang="fr-CA" sz="1500" i="1" dirty="0">
                <a:latin typeface="+mj-lt"/>
                <a:cs typeface="Calibri" pitchFamily="34" charset="0"/>
              </a:rPr>
              <a:t>La probabilité qu’un canal Na</a:t>
            </a:r>
            <a:r>
              <a:rPr lang="fr-CA" sz="1500" i="1" baseline="30000" dirty="0">
                <a:latin typeface="+mj-lt"/>
                <a:cs typeface="Calibri" pitchFamily="34" charset="0"/>
              </a:rPr>
              <a:t>+</a:t>
            </a:r>
            <a:r>
              <a:rPr lang="fr-CA" sz="1500" i="1" dirty="0">
                <a:latin typeface="+mj-lt"/>
                <a:cs typeface="Calibri" pitchFamily="34" charset="0"/>
              </a:rPr>
              <a:t> voltage-dépendant s’ouvre dépend de la dépolarisation. Ainsi, environ 1% des canaux s’ouvrent à </a:t>
            </a:r>
            <a:r>
              <a:rPr lang="fr-CA" sz="1500" i="1" dirty="0">
                <a:latin typeface="+mj-lt"/>
                <a:cs typeface="Arial"/>
              </a:rPr>
              <a:t>−</a:t>
            </a:r>
            <a:r>
              <a:rPr lang="fr-CA" sz="1500" i="1" dirty="0">
                <a:latin typeface="+mj-lt"/>
                <a:cs typeface="Calibri" pitchFamily="34" charset="0"/>
              </a:rPr>
              <a:t>60 mV, 50% à </a:t>
            </a:r>
            <a:r>
              <a:rPr lang="fr-CA" sz="1500" i="1" dirty="0">
                <a:latin typeface="+mj-lt"/>
                <a:cs typeface="Arial"/>
              </a:rPr>
              <a:t>−</a:t>
            </a:r>
            <a:r>
              <a:rPr lang="fr-CA" sz="1500" i="1" dirty="0">
                <a:latin typeface="+mj-lt"/>
                <a:cs typeface="Calibri" pitchFamily="34" charset="0"/>
              </a:rPr>
              <a:t>25 mV et 100% à 0 mV. Pour déclencher le potentiel d’action il faut qu’un minimum de canaux Na</a:t>
            </a:r>
            <a:r>
              <a:rPr lang="fr-CA" sz="1500" i="1" baseline="30000" dirty="0">
                <a:latin typeface="+mj-lt"/>
                <a:cs typeface="Calibri" pitchFamily="34" charset="0"/>
              </a:rPr>
              <a:t>+</a:t>
            </a:r>
            <a:r>
              <a:rPr lang="fr-CA" sz="1500" i="1" dirty="0">
                <a:latin typeface="+mj-lt"/>
                <a:cs typeface="Calibri" pitchFamily="34" charset="0"/>
              </a:rPr>
              <a:t> s’ouvrent en même temps afin de faire entrer suffisamment d’ions Na</a:t>
            </a:r>
            <a:r>
              <a:rPr lang="fr-CA" sz="1500" i="1" baseline="30000" dirty="0">
                <a:latin typeface="+mj-lt"/>
                <a:cs typeface="Calibri" pitchFamily="34" charset="0"/>
              </a:rPr>
              <a:t>+</a:t>
            </a:r>
            <a:r>
              <a:rPr lang="fr-CA" sz="1500" i="1" dirty="0">
                <a:latin typeface="+mj-lt"/>
                <a:cs typeface="Calibri" pitchFamily="34" charset="0"/>
              </a:rPr>
              <a:t>. En conditions normales, on estime que l’ouverture initiale de quelque 5% des canaux Na</a:t>
            </a:r>
            <a:r>
              <a:rPr lang="fr-CA" sz="1500" i="1" baseline="30000" dirty="0">
                <a:latin typeface="+mj-lt"/>
                <a:cs typeface="Calibri" pitchFamily="34" charset="0"/>
              </a:rPr>
              <a:t>+</a:t>
            </a:r>
            <a:r>
              <a:rPr lang="fr-CA" sz="1500" i="1" dirty="0">
                <a:latin typeface="+mj-lt"/>
                <a:cs typeface="Calibri" pitchFamily="34" charset="0"/>
              </a:rPr>
              <a:t> permet de faire entrer suffisamment d’ions Na</a:t>
            </a:r>
            <a:r>
              <a:rPr lang="fr-CA" sz="1500" i="1" baseline="30000" dirty="0">
                <a:latin typeface="+mj-lt"/>
                <a:cs typeface="Calibri" pitchFamily="34" charset="0"/>
              </a:rPr>
              <a:t>+</a:t>
            </a:r>
            <a:r>
              <a:rPr lang="fr-CA" sz="1500" i="1" dirty="0">
                <a:latin typeface="+mj-lt"/>
                <a:cs typeface="Calibri" pitchFamily="34" charset="0"/>
              </a:rPr>
              <a:t>, ce qui correspond à un voltage d’environ </a:t>
            </a:r>
            <a:r>
              <a:rPr lang="fr-CA" sz="1500" i="1" dirty="0">
                <a:latin typeface="Arial"/>
                <a:cs typeface="Arial"/>
              </a:rPr>
              <a:t>−</a:t>
            </a:r>
            <a:r>
              <a:rPr lang="fr-CA" sz="1500" i="1" dirty="0">
                <a:latin typeface="+mj-lt"/>
                <a:cs typeface="Calibri" pitchFamily="34" charset="0"/>
              </a:rPr>
              <a:t>55 mV.</a:t>
            </a:r>
          </a:p>
          <a:p>
            <a:pPr marL="620713" lvl="2" indent="-269875">
              <a:spcBef>
                <a:spcPts val="600"/>
              </a:spcBef>
              <a:spcAft>
                <a:spcPts val="0"/>
              </a:spcAft>
              <a:buFont typeface="+mj-lt"/>
              <a:buAutoNum type="romanLcPeriod" startAt="2"/>
            </a:pPr>
            <a:r>
              <a:rPr lang="fr-CA" sz="1600" i="1" dirty="0">
                <a:latin typeface="+mj-lt"/>
                <a:cs typeface="Calibri" pitchFamily="34" charset="0"/>
              </a:rPr>
              <a:t>La densité des canaux Na</a:t>
            </a:r>
            <a:r>
              <a:rPr lang="fr-CA" sz="1600" i="1" baseline="30000" dirty="0">
                <a:latin typeface="+mj-lt"/>
                <a:cs typeface="Calibri" pitchFamily="34" charset="0"/>
              </a:rPr>
              <a:t>+</a:t>
            </a:r>
            <a:r>
              <a:rPr lang="fr-CA" sz="1600" i="1" dirty="0">
                <a:latin typeface="+mj-lt"/>
                <a:cs typeface="Calibri" pitchFamily="34" charset="0"/>
              </a:rPr>
              <a:t> voltage-dépendants.</a:t>
            </a:r>
          </a:p>
          <a:p>
            <a:pPr marL="620713" lvl="2" indent="0" algn="just">
              <a:spcAft>
                <a:spcPts val="0"/>
              </a:spcAft>
            </a:pPr>
            <a:r>
              <a:rPr lang="fr-CA" sz="1500" i="1" dirty="0">
                <a:latin typeface="+mj-lt"/>
                <a:cs typeface="Calibri" pitchFamily="34" charset="0"/>
              </a:rPr>
              <a:t>Plus le nombre de canaux Na</a:t>
            </a:r>
            <a:r>
              <a:rPr lang="fr-CA" sz="1500" i="1" baseline="30000" dirty="0">
                <a:latin typeface="+mj-lt"/>
                <a:cs typeface="Calibri" pitchFamily="34" charset="0"/>
              </a:rPr>
              <a:t>+</a:t>
            </a:r>
            <a:r>
              <a:rPr lang="fr-CA" sz="1500" i="1" dirty="0">
                <a:latin typeface="+mj-lt"/>
                <a:cs typeface="Calibri" pitchFamily="34" charset="0"/>
              </a:rPr>
              <a:t> est grand dans une membrane et plus le seuil d’excitation est négatif (et donc plus facile à atteindre) parce davantage de canaux s’ouvrent à une dépolarisation donnée.</a:t>
            </a:r>
            <a:r>
              <a:rPr lang="fr-CA" sz="1500" kern="0" dirty="0">
                <a:latin typeface="+mj-lt"/>
                <a:cs typeface="Calibri" pitchFamily="34" charset="0"/>
              </a:rPr>
              <a:t> </a:t>
            </a:r>
            <a:r>
              <a:rPr lang="fr-CA" sz="1500" i="1" kern="0" dirty="0">
                <a:latin typeface="+mj-lt"/>
                <a:cs typeface="Arial" panose="020B0604020202020204" pitchFamily="34" charset="0"/>
              </a:rPr>
              <a:t>Par exemple, le cône d’implantation de l’axone a une plus grande concentration de canaux Na</a:t>
            </a:r>
            <a:r>
              <a:rPr lang="fr-CA" sz="1500" i="1" kern="0" baseline="30000" dirty="0">
                <a:latin typeface="+mj-lt"/>
                <a:cs typeface="Arial" panose="020B0604020202020204" pitchFamily="34" charset="0"/>
              </a:rPr>
              <a:t>+</a:t>
            </a:r>
            <a:r>
              <a:rPr lang="fr-CA" sz="1500" i="1" kern="0" dirty="0">
                <a:latin typeface="+mj-lt"/>
                <a:cs typeface="Arial" panose="020B0604020202020204" pitchFamily="34" charset="0"/>
              </a:rPr>
              <a:t>, ce qui abaisse le seuil d’excitation à environ </a:t>
            </a:r>
            <a:r>
              <a:rPr lang="fr-CA" sz="1500" i="1" kern="0" dirty="0">
                <a:latin typeface="Arial"/>
                <a:cs typeface="Arial"/>
              </a:rPr>
              <a:t>−</a:t>
            </a:r>
            <a:r>
              <a:rPr lang="fr-CA" sz="1500" i="1" kern="0" dirty="0">
                <a:latin typeface="+mj-lt"/>
                <a:cs typeface="Arial" panose="020B0604020202020204" pitchFamily="34" charset="0"/>
              </a:rPr>
              <a:t>60 mV et rend cette région particulièrement excitable.</a:t>
            </a:r>
          </a:p>
        </p:txBody>
      </p:sp>
    </p:spTree>
    <p:extLst>
      <p:ext uri="{BB962C8B-B14F-4D97-AF65-F5344CB8AC3E}">
        <p14:creationId xmlns:p14="http://schemas.microsoft.com/office/powerpoint/2010/main" val="2741374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207304" y="273522"/>
            <a:ext cx="8810567"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a:spAutoFit/>
          </a:bodyPr>
          <a:lstStyle>
            <a:lvl1pPr marL="176213" indent="-176213">
              <a:defRPr sz="2400">
                <a:solidFill>
                  <a:schemeClr val="tx1"/>
                </a:solidFill>
                <a:latin typeface="Times New Roman" pitchFamily="18" charset="0"/>
              </a:defRPr>
            </a:lvl1pPr>
            <a:lvl2pPr marL="581025" indent="-290513">
              <a:defRPr sz="2400">
                <a:solidFill>
                  <a:schemeClr val="tx1"/>
                </a:solidFill>
                <a:latin typeface="Times New Roman" pitchFamily="18" charset="0"/>
              </a:defRPr>
            </a:lvl2pPr>
            <a:lvl3pPr indent="-219075">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indent="0">
              <a:spcAft>
                <a:spcPct val="25000"/>
              </a:spcAft>
              <a:buSzPct val="70000"/>
            </a:pPr>
            <a:r>
              <a:rPr lang="fr-CA" sz="2000" b="1" u="sng" dirty="0">
                <a:latin typeface="Arial" charset="0"/>
              </a:rPr>
              <a:t>Propriétés du potentiel d’action</a:t>
            </a:r>
            <a:r>
              <a:rPr lang="fr-CA" sz="2000" b="1" dirty="0">
                <a:latin typeface="Arial" charset="0"/>
              </a:rPr>
              <a:t> :</a:t>
            </a:r>
            <a:endParaRPr lang="fr-CA" sz="2000" dirty="0">
              <a:latin typeface="Arial" charset="0"/>
            </a:endParaRPr>
          </a:p>
          <a:p>
            <a:pPr marL="363538" lvl="1" indent="-363538">
              <a:spcBef>
                <a:spcPts val="600"/>
              </a:spcBef>
              <a:spcAft>
                <a:spcPts val="0"/>
              </a:spcAft>
              <a:buFont typeface="+mj-lt"/>
              <a:buAutoNum type="arabicPeriod" startAt="3"/>
            </a:pPr>
            <a:r>
              <a:rPr lang="fr-CA" sz="1800" b="1" dirty="0">
                <a:latin typeface="Arial" charset="0"/>
              </a:rPr>
              <a:t>Le potentiel d’action est un phénomène de </a:t>
            </a:r>
            <a:r>
              <a:rPr lang="fr-CA" sz="1800" b="1" u="sng" dirty="0">
                <a:latin typeface="Arial" charset="0"/>
              </a:rPr>
              <a:t>tout ou rien</a:t>
            </a:r>
            <a:r>
              <a:rPr lang="fr-CA" sz="1800" b="1" dirty="0">
                <a:latin typeface="Arial" charset="0"/>
              </a:rPr>
              <a:t>.</a:t>
            </a:r>
          </a:p>
          <a:p>
            <a:pPr marL="363538" lvl="1" indent="0">
              <a:spcBef>
                <a:spcPts val="600"/>
              </a:spcBef>
              <a:spcAft>
                <a:spcPts val="0"/>
              </a:spcAft>
            </a:pPr>
            <a:r>
              <a:rPr lang="fr-CA" sz="1600" dirty="0">
                <a:latin typeface="Arial" charset="0"/>
              </a:rPr>
              <a:t>Une fois déclenché, un potentiel d’action atteint son amplitude maximale (+30 mV), peu importe l’intensité du stimulus. En d’autres termes, les potentiels d’action sont indépendants de la force du stimulus (Fig. 11.12 de la prochaine diapo).</a:t>
            </a:r>
          </a:p>
          <a:p>
            <a:pPr marL="363538" lvl="1" indent="0">
              <a:spcBef>
                <a:spcPts val="1200"/>
              </a:spcBef>
              <a:spcAft>
                <a:spcPts val="0"/>
              </a:spcAft>
            </a:pPr>
            <a:r>
              <a:rPr lang="fr-CA" sz="1600" i="1" u="sng" dirty="0">
                <a:latin typeface="Arial" charset="0"/>
              </a:rPr>
              <a:t>Pourquoi</a:t>
            </a:r>
            <a:r>
              <a:rPr lang="fr-CA" sz="1600" i="1" dirty="0">
                <a:latin typeface="Arial" charset="0"/>
              </a:rPr>
              <a:t> ? </a:t>
            </a:r>
          </a:p>
          <a:p>
            <a:pPr marL="363538" lvl="1" indent="0" algn="just">
              <a:spcBef>
                <a:spcPts val="300"/>
              </a:spcBef>
              <a:spcAft>
                <a:spcPts val="0"/>
              </a:spcAft>
            </a:pPr>
            <a:r>
              <a:rPr lang="fr-CA" sz="1600" i="1" dirty="0">
                <a:latin typeface="Arial" charset="0"/>
              </a:rPr>
              <a:t>Lorsque le seuil est atteint, la dépolarisation continue jusqu’à ce qu’un nombre maximal de canaux Na</a:t>
            </a:r>
            <a:r>
              <a:rPr lang="fr-CA" sz="1600" i="1" baseline="30000" dirty="0">
                <a:latin typeface="Arial" charset="0"/>
              </a:rPr>
              <a:t>+</a:t>
            </a:r>
            <a:r>
              <a:rPr lang="fr-CA" sz="1600" i="1" dirty="0">
                <a:latin typeface="Arial" charset="0"/>
              </a:rPr>
              <a:t> s’ouvrent dans ce segment dépolarisé, ce qui laisse entrer un nombre maximal d’ions Na</a:t>
            </a:r>
            <a:r>
              <a:rPr lang="fr-CA" sz="1600" i="1" baseline="30000" dirty="0">
                <a:latin typeface="Arial" charset="0"/>
              </a:rPr>
              <a:t>+</a:t>
            </a:r>
            <a:r>
              <a:rPr lang="fr-CA" sz="1600" i="1" dirty="0">
                <a:latin typeface="Arial" charset="0"/>
              </a:rPr>
              <a:t> causant ainsi une dépolarisation maximale. </a:t>
            </a:r>
          </a:p>
          <a:p>
            <a:pPr marL="363538" lvl="1" indent="0" algn="just">
              <a:spcBef>
                <a:spcPts val="300"/>
              </a:spcBef>
              <a:spcAft>
                <a:spcPts val="0"/>
              </a:spcAft>
            </a:pPr>
            <a:r>
              <a:rPr lang="fr-CA" sz="1600" i="1" dirty="0">
                <a:latin typeface="Arial" charset="0"/>
              </a:rPr>
              <a:t>C’est un processus de rétroactivation :</a:t>
            </a:r>
          </a:p>
          <a:p>
            <a:pPr marL="363538" lvl="1" indent="0" algn="just">
              <a:spcBef>
                <a:spcPts val="1800"/>
              </a:spcBef>
              <a:spcAft>
                <a:spcPts val="0"/>
              </a:spcAft>
            </a:pPr>
            <a:r>
              <a:rPr lang="fr-CA" sz="1400" b="1" i="1" dirty="0">
                <a:latin typeface="Arial" charset="0"/>
              </a:rPr>
              <a:t>Dépolarisation jusqu’au seuil </a:t>
            </a:r>
            <a:r>
              <a:rPr lang="fr-CA" sz="1400" b="1" i="1" dirty="0">
                <a:latin typeface="Arial" charset="0"/>
                <a:sym typeface="Symbol"/>
              </a:rPr>
              <a:t>       Ouverture de canaux Na</a:t>
            </a:r>
            <a:r>
              <a:rPr lang="fr-CA" sz="1400" b="1" i="1" baseline="30000" dirty="0">
                <a:latin typeface="Arial" charset="0"/>
                <a:sym typeface="Symbol"/>
              </a:rPr>
              <a:t>+</a:t>
            </a:r>
            <a:r>
              <a:rPr lang="fr-CA" sz="1400" b="1" i="1" dirty="0">
                <a:latin typeface="Arial" charset="0"/>
                <a:sym typeface="Symbol"/>
              </a:rPr>
              <a:t> </a:t>
            </a:r>
            <a:r>
              <a:rPr lang="fr-CA" sz="1400" b="1" dirty="0">
                <a:latin typeface="Arial" charset="0"/>
                <a:sym typeface="Symbol"/>
              </a:rPr>
              <a:t>  </a:t>
            </a:r>
            <a:r>
              <a:rPr lang="fr-CA" sz="1400" b="1" i="1" dirty="0">
                <a:latin typeface="Arial" charset="0"/>
                <a:sym typeface="Symbol"/>
              </a:rPr>
              <a:t>   Entrée d’ions Na</a:t>
            </a:r>
            <a:r>
              <a:rPr lang="fr-CA" sz="1400" b="1" i="1" baseline="30000" dirty="0">
                <a:latin typeface="Arial" charset="0"/>
                <a:sym typeface="Symbol"/>
              </a:rPr>
              <a:t>+</a:t>
            </a:r>
            <a:r>
              <a:rPr lang="fr-CA" sz="1400" b="1" i="1" dirty="0">
                <a:latin typeface="Arial" charset="0"/>
                <a:sym typeface="Symbol"/>
              </a:rPr>
              <a:t>      </a:t>
            </a:r>
            <a:r>
              <a:rPr lang="fr-CA" sz="1400" b="1" i="1" dirty="0">
                <a:latin typeface="Arial" charset="0"/>
              </a:rPr>
              <a:t>Dépolarisation</a:t>
            </a:r>
            <a:endParaRPr lang="fr-CA" sz="1400" b="1" dirty="0">
              <a:latin typeface="Arial" charset="0"/>
            </a:endParaRPr>
          </a:p>
          <a:p>
            <a:pPr marL="363538" lvl="1" indent="0" algn="just">
              <a:spcAft>
                <a:spcPct val="50000"/>
              </a:spcAft>
            </a:pPr>
            <a:endParaRPr lang="fr-CA" sz="1600" dirty="0">
              <a:latin typeface="Arial" charset="0"/>
            </a:endParaRPr>
          </a:p>
        </p:txBody>
      </p:sp>
      <p:cxnSp>
        <p:nvCxnSpPr>
          <p:cNvPr id="14" name="Straight Arrow Connector 13"/>
          <p:cNvCxnSpPr/>
          <p:nvPr/>
        </p:nvCxnSpPr>
        <p:spPr bwMode="auto">
          <a:xfrm flipV="1">
            <a:off x="3986318" y="3725653"/>
            <a:ext cx="0" cy="360000"/>
          </a:xfrm>
          <a:prstGeom prst="straightConnector1">
            <a:avLst/>
          </a:prstGeom>
          <a:solidFill>
            <a:schemeClr val="accent1"/>
          </a:solidFill>
          <a:ln w="19050" cap="flat" cmpd="sng" algn="ctr">
            <a:solidFill>
              <a:schemeClr val="tx1"/>
            </a:solidFill>
            <a:prstDash val="solid"/>
            <a:round/>
            <a:headEnd type="none" w="lg" len="med"/>
            <a:tailEnd type="arrow"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Arrow Connector 26"/>
          <p:cNvCxnSpPr/>
          <p:nvPr/>
        </p:nvCxnSpPr>
        <p:spPr bwMode="auto">
          <a:xfrm>
            <a:off x="3246321" y="3593391"/>
            <a:ext cx="228600"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Arrow Connector 30"/>
          <p:cNvCxnSpPr/>
          <p:nvPr/>
        </p:nvCxnSpPr>
        <p:spPr bwMode="auto">
          <a:xfrm>
            <a:off x="5647815" y="3593391"/>
            <a:ext cx="228600"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Arrow Connector 31"/>
          <p:cNvCxnSpPr/>
          <p:nvPr/>
        </p:nvCxnSpPr>
        <p:spPr bwMode="auto">
          <a:xfrm>
            <a:off x="7436403" y="3592236"/>
            <a:ext cx="228600"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51"/>
          <p:cNvCxnSpPr/>
          <p:nvPr/>
        </p:nvCxnSpPr>
        <p:spPr bwMode="auto">
          <a:xfrm flipH="1" flipV="1">
            <a:off x="6235261" y="4085636"/>
            <a:ext cx="2136289" cy="1426"/>
          </a:xfrm>
          <a:prstGeom prst="straightConnector1">
            <a:avLst/>
          </a:prstGeom>
          <a:solidFill>
            <a:schemeClr val="accent1"/>
          </a:solidFill>
          <a:ln w="19050" cap="flat" cmpd="sng" algn="ctr">
            <a:solidFill>
              <a:schemeClr val="tx1"/>
            </a:solidFill>
            <a:prstDash val="solid"/>
            <a:round/>
            <a:headEnd type="none" w="lg" len="med"/>
            <a:tailEnd type="arrow"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p:cNvCxnSpPr/>
          <p:nvPr/>
        </p:nvCxnSpPr>
        <p:spPr bwMode="auto">
          <a:xfrm flipV="1">
            <a:off x="8371549" y="3733536"/>
            <a:ext cx="0" cy="360000"/>
          </a:xfrm>
          <a:prstGeom prst="straightConnector1">
            <a:avLst/>
          </a:prstGeom>
          <a:solidFill>
            <a:schemeClr val="accent1"/>
          </a:solidFill>
          <a:ln w="19050" cap="flat" cmpd="sng" algn="ctr">
            <a:solidFill>
              <a:schemeClr val="tx1"/>
            </a:solidFill>
            <a:prstDash val="solid"/>
            <a:round/>
            <a:headEnd type="arrow" w="lg"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Arrow Connector 57"/>
          <p:cNvCxnSpPr/>
          <p:nvPr/>
        </p:nvCxnSpPr>
        <p:spPr bwMode="auto">
          <a:xfrm flipH="1">
            <a:off x="3978435" y="4085636"/>
            <a:ext cx="2256826" cy="0"/>
          </a:xfrm>
          <a:prstGeom prst="straightConnector1">
            <a:avLst/>
          </a:prstGeom>
          <a:solidFill>
            <a:schemeClr val="accent1"/>
          </a:solidFill>
          <a:ln w="19050" cap="flat" cmpd="sng" algn="ctr">
            <a:solidFill>
              <a:schemeClr val="tx1"/>
            </a:solidFill>
            <a:prstDash val="solid"/>
            <a:round/>
            <a:headEnd type="none" w="lg" len="med"/>
            <a:tailEnd type="arrow"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64502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2"/>
          <p:cNvSpPr txBox="1">
            <a:spLocks noChangeArrowheads="1"/>
          </p:cNvSpPr>
          <p:nvPr/>
        </p:nvSpPr>
        <p:spPr bwMode="auto">
          <a:xfrm>
            <a:off x="291279" y="278713"/>
            <a:ext cx="8561442" cy="616912"/>
          </a:xfrm>
          <a:prstGeom prst="rect">
            <a:avLst/>
          </a:prstGeom>
          <a:noFill/>
          <a:ln>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0"/>
              </a:spcBef>
              <a:spcAft>
                <a:spcPct val="50000"/>
              </a:spcAft>
              <a:buClr>
                <a:srgbClr val="0989C9"/>
              </a:buClr>
              <a:buSzPct val="60000"/>
              <a:buFont typeface="Wingdings" pitchFamily="2" charset="2"/>
              <a:buChar char="§"/>
              <a:defRPr sz="3000">
                <a:solidFill>
                  <a:schemeClr val="tx1"/>
                </a:solidFill>
                <a:latin typeface="+mn-lt"/>
                <a:ea typeface="+mn-ea"/>
                <a:cs typeface="+mn-cs"/>
              </a:defRPr>
            </a:lvl1pPr>
            <a:lvl2pPr marL="742950" indent="-285750" algn="l" rtl="0" eaLnBrk="0" fontAlgn="base" hangingPunct="0">
              <a:spcBef>
                <a:spcPct val="0"/>
              </a:spcBef>
              <a:spcAft>
                <a:spcPct val="50000"/>
              </a:spcAft>
              <a:buClr>
                <a:srgbClr val="0989C9"/>
              </a:buClr>
              <a:buSzPct val="60000"/>
              <a:buFont typeface="Wingdings" pitchFamily="2" charset="2"/>
              <a:buChar char="§"/>
              <a:defRPr sz="2800">
                <a:solidFill>
                  <a:schemeClr val="tx1"/>
                </a:solidFill>
                <a:latin typeface="+mn-lt"/>
              </a:defRPr>
            </a:lvl2pPr>
            <a:lvl3pPr marL="1143000" indent="-228600" algn="l" rtl="0" eaLnBrk="0" fontAlgn="base" hangingPunct="0">
              <a:spcBef>
                <a:spcPct val="0"/>
              </a:spcBef>
              <a:spcAft>
                <a:spcPct val="50000"/>
              </a:spcAft>
              <a:buClr>
                <a:srgbClr val="0989C9"/>
              </a:buClr>
              <a:buSzPct val="60000"/>
              <a:buFont typeface="Wingdings" pitchFamily="2" charset="2"/>
              <a:buChar char="§"/>
              <a:defRPr sz="2800">
                <a:solidFill>
                  <a:schemeClr val="tx1"/>
                </a:solidFill>
                <a:latin typeface="+mn-lt"/>
              </a:defRPr>
            </a:lvl3pPr>
            <a:lvl4pPr marL="1600200" indent="-228600" algn="l" rtl="0" eaLnBrk="0" fontAlgn="base" hangingPunct="0">
              <a:spcBef>
                <a:spcPct val="0"/>
              </a:spcBef>
              <a:spcAft>
                <a:spcPct val="50000"/>
              </a:spcAft>
              <a:buClr>
                <a:srgbClr val="0989C9"/>
              </a:buClr>
              <a:buSzPct val="60000"/>
              <a:buFont typeface="Wingdings" pitchFamily="2" charset="2"/>
              <a:buChar char="§"/>
              <a:defRPr sz="2800">
                <a:solidFill>
                  <a:schemeClr val="tx1"/>
                </a:solidFill>
                <a:latin typeface="+mn-lt"/>
              </a:defRPr>
            </a:lvl4pPr>
            <a:lvl5pPr marL="2057400" indent="-228600" algn="l" rtl="0" eaLnBrk="0" fontAlgn="base" hangingPunct="0">
              <a:spcBef>
                <a:spcPct val="0"/>
              </a:spcBef>
              <a:spcAft>
                <a:spcPct val="50000"/>
              </a:spcAft>
              <a:buClr>
                <a:srgbClr val="0989C9"/>
              </a:buClr>
              <a:buSzPct val="60000"/>
              <a:buFont typeface="Wingdings" pitchFamily="2" charset="2"/>
              <a:buChar char="§"/>
              <a:defRPr sz="2800">
                <a:solidFill>
                  <a:schemeClr val="tx1"/>
                </a:solidFill>
                <a:latin typeface="+mn-lt"/>
              </a:defRPr>
            </a:lvl5pPr>
            <a:lvl6pPr marL="2514600" indent="-228600" algn="l" rtl="0" fontAlgn="base">
              <a:spcBef>
                <a:spcPct val="0"/>
              </a:spcBef>
              <a:spcAft>
                <a:spcPct val="50000"/>
              </a:spcAft>
              <a:buClr>
                <a:srgbClr val="0989C9"/>
              </a:buClr>
              <a:buSzPct val="60000"/>
              <a:buFont typeface="Wingdings" pitchFamily="2" charset="2"/>
              <a:buChar char="§"/>
              <a:defRPr sz="2800">
                <a:solidFill>
                  <a:schemeClr val="tx1"/>
                </a:solidFill>
                <a:latin typeface="+mn-lt"/>
              </a:defRPr>
            </a:lvl6pPr>
            <a:lvl7pPr marL="2971800" indent="-228600" algn="l" rtl="0" fontAlgn="base">
              <a:spcBef>
                <a:spcPct val="0"/>
              </a:spcBef>
              <a:spcAft>
                <a:spcPct val="50000"/>
              </a:spcAft>
              <a:buClr>
                <a:srgbClr val="0989C9"/>
              </a:buClr>
              <a:buSzPct val="60000"/>
              <a:buFont typeface="Wingdings" pitchFamily="2" charset="2"/>
              <a:buChar char="§"/>
              <a:defRPr sz="2800">
                <a:solidFill>
                  <a:schemeClr val="tx1"/>
                </a:solidFill>
                <a:latin typeface="+mn-lt"/>
              </a:defRPr>
            </a:lvl7pPr>
            <a:lvl8pPr marL="3429000" indent="-228600" algn="l" rtl="0" fontAlgn="base">
              <a:spcBef>
                <a:spcPct val="0"/>
              </a:spcBef>
              <a:spcAft>
                <a:spcPct val="50000"/>
              </a:spcAft>
              <a:buClr>
                <a:srgbClr val="0989C9"/>
              </a:buClr>
              <a:buSzPct val="60000"/>
              <a:buFont typeface="Wingdings" pitchFamily="2" charset="2"/>
              <a:buChar char="§"/>
              <a:defRPr sz="2800">
                <a:solidFill>
                  <a:schemeClr val="tx1"/>
                </a:solidFill>
                <a:latin typeface="+mn-lt"/>
              </a:defRPr>
            </a:lvl8pPr>
            <a:lvl9pPr marL="3886200" indent="-228600" algn="l" rtl="0" fontAlgn="base">
              <a:spcBef>
                <a:spcPct val="0"/>
              </a:spcBef>
              <a:spcAft>
                <a:spcPct val="50000"/>
              </a:spcAft>
              <a:buClr>
                <a:srgbClr val="0989C9"/>
              </a:buClr>
              <a:buSzPct val="60000"/>
              <a:buFont typeface="Wingdings" pitchFamily="2" charset="2"/>
              <a:buChar char="§"/>
              <a:defRPr sz="2800">
                <a:solidFill>
                  <a:schemeClr val="tx1"/>
                </a:solidFill>
                <a:latin typeface="+mn-lt"/>
              </a:defRPr>
            </a:lvl9pPr>
          </a:lstStyle>
          <a:p>
            <a:pPr marL="0" indent="0" eaLnBrk="1" hangingPunct="1">
              <a:spcAft>
                <a:spcPct val="10000"/>
              </a:spcAft>
              <a:buNone/>
            </a:pPr>
            <a:r>
              <a:rPr lang="fr-CA" sz="1600" kern="0" dirty="0">
                <a:solidFill>
                  <a:srgbClr val="FF0000"/>
                </a:solidFill>
                <a:latin typeface="Calibri" pitchFamily="34" charset="0"/>
                <a:cs typeface="Calibri" pitchFamily="34" charset="0"/>
              </a:rPr>
              <a:t>Puisque l’amplitude des potentiels d’action est indépendante de l’intensité du stimulus (phénomène de tout ou rien), comment cette intensité peut-elle être codée ?</a:t>
            </a:r>
          </a:p>
        </p:txBody>
      </p:sp>
      <p:pic>
        <p:nvPicPr>
          <p:cNvPr id="13" name="Espace réservé du contenu 4">
            <a:extLst>
              <a:ext uri="{FF2B5EF4-FFF2-40B4-BE49-F238E27FC236}">
                <a16:creationId xmlns:a16="http://schemas.microsoft.com/office/drawing/2014/main" id="{4121CC55-DA7F-4301-B72F-FB9F8B481132}"/>
              </a:ext>
            </a:extLst>
          </p:cNvPr>
          <p:cNvPicPr>
            <a:picLocks noChangeAspect="1"/>
          </p:cNvPicPr>
          <p:nvPr/>
        </p:nvPicPr>
        <p:blipFill rotWithShape="1">
          <a:blip r:embed="rId3">
            <a:extLst>
              <a:ext uri="{28A0092B-C50C-407E-A947-70E740481C1C}">
                <a14:useLocalDpi xmlns:a14="http://schemas.microsoft.com/office/drawing/2010/main" val="0"/>
              </a:ext>
            </a:extLst>
          </a:blip>
          <a:srcRect b="5562"/>
          <a:stretch/>
        </p:blipFill>
        <p:spPr>
          <a:xfrm>
            <a:off x="2151992" y="919273"/>
            <a:ext cx="4587765" cy="5019454"/>
          </a:xfrm>
          <a:prstGeom prst="rect">
            <a:avLst/>
          </a:prstGeom>
        </p:spPr>
      </p:pic>
    </p:spTree>
    <p:extLst>
      <p:ext uri="{BB962C8B-B14F-4D97-AF65-F5344CB8AC3E}">
        <p14:creationId xmlns:p14="http://schemas.microsoft.com/office/powerpoint/2010/main" val="93732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225425" y="218343"/>
            <a:ext cx="8693150" cy="2105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marL="176213" indent="-176213">
              <a:defRPr sz="2400">
                <a:solidFill>
                  <a:schemeClr val="tx1"/>
                </a:solidFill>
                <a:latin typeface="Times New Roman" pitchFamily="18" charset="0"/>
              </a:defRPr>
            </a:lvl1pPr>
            <a:lvl2pPr marL="581025" indent="-290513">
              <a:defRPr sz="2400">
                <a:solidFill>
                  <a:schemeClr val="tx1"/>
                </a:solidFill>
                <a:latin typeface="Times New Roman" pitchFamily="18" charset="0"/>
              </a:defRPr>
            </a:lvl2pPr>
            <a:lvl3pPr indent="-219075">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indent="0">
              <a:spcAft>
                <a:spcPct val="25000"/>
              </a:spcAft>
              <a:buSzPct val="70000"/>
            </a:pPr>
            <a:r>
              <a:rPr lang="fr-CA" sz="2000" b="1" u="sng" dirty="0">
                <a:latin typeface="Arial" charset="0"/>
              </a:rPr>
              <a:t>Propriétés du potentiel d’action</a:t>
            </a:r>
            <a:r>
              <a:rPr lang="fr-CA" sz="2000" b="1" dirty="0">
                <a:latin typeface="Arial" charset="0"/>
              </a:rPr>
              <a:t> :</a:t>
            </a:r>
            <a:endParaRPr lang="fr-CA" sz="2000" dirty="0">
              <a:latin typeface="Arial" charset="0"/>
            </a:endParaRPr>
          </a:p>
          <a:p>
            <a:pPr marL="363538" lvl="1" indent="-363538">
              <a:spcAft>
                <a:spcPct val="10000"/>
              </a:spcAft>
              <a:buFont typeface="+mj-lt"/>
              <a:buAutoNum type="arabicPeriod" startAt="4"/>
            </a:pPr>
            <a:r>
              <a:rPr lang="fr-CA" sz="1800" b="1" dirty="0">
                <a:latin typeface="Arial" charset="0"/>
              </a:rPr>
              <a:t>Un potentiel d’action a des </a:t>
            </a:r>
            <a:r>
              <a:rPr lang="fr-CA" sz="1800" b="1" i="1" u="sng" dirty="0">
                <a:latin typeface="Arial" charset="0"/>
              </a:rPr>
              <a:t>périodes réfractaires</a:t>
            </a:r>
            <a:r>
              <a:rPr lang="fr-CA" sz="1800" b="1" dirty="0">
                <a:latin typeface="Arial" charset="0"/>
              </a:rPr>
              <a:t>.</a:t>
            </a:r>
          </a:p>
          <a:p>
            <a:pPr marL="539750" lvl="2" indent="-176213">
              <a:spcBef>
                <a:spcPts val="300"/>
              </a:spcBef>
              <a:spcAft>
                <a:spcPts val="0"/>
              </a:spcAft>
              <a:buFontTx/>
              <a:buChar char="•"/>
            </a:pPr>
            <a:r>
              <a:rPr lang="fr-CA" sz="1400" b="1" i="1" dirty="0">
                <a:latin typeface="Arial" charset="0"/>
              </a:rPr>
              <a:t>Période réfractaire absolue </a:t>
            </a:r>
            <a:r>
              <a:rPr lang="fr-CA" sz="1400" b="1" dirty="0">
                <a:latin typeface="Arial" charset="0"/>
              </a:rPr>
              <a:t>: </a:t>
            </a:r>
            <a:r>
              <a:rPr lang="fr-CA" sz="1400" dirty="0">
                <a:latin typeface="Arial" charset="0"/>
              </a:rPr>
              <a:t>période durant laquelle un deuxième potentiel d’action ne peut pas être déclenché, peu importe l’intensité du stimulus. Cette période correspond essentiellement aux phases de dépolarisation et repolarisation du potentiel d’action.</a:t>
            </a:r>
          </a:p>
          <a:p>
            <a:pPr marL="539750" lvl="2" indent="-176213">
              <a:spcBef>
                <a:spcPts val="300"/>
              </a:spcBef>
              <a:spcAft>
                <a:spcPts val="0"/>
              </a:spcAft>
              <a:buFontTx/>
              <a:buChar char="•"/>
            </a:pPr>
            <a:r>
              <a:rPr lang="fr-CA" sz="1400" b="1" i="1" dirty="0">
                <a:latin typeface="Arial" charset="0"/>
              </a:rPr>
              <a:t>Période réfractaire relative </a:t>
            </a:r>
            <a:r>
              <a:rPr lang="fr-CA" sz="1400" b="1" dirty="0">
                <a:latin typeface="Arial" charset="0"/>
              </a:rPr>
              <a:t>: </a:t>
            </a:r>
            <a:r>
              <a:rPr lang="fr-CA" sz="1400" dirty="0">
                <a:latin typeface="Arial" charset="0"/>
              </a:rPr>
              <a:t>période durant laquelle un deuxième potentiel d’action peut être déclenché, mais avec un stimulus qui doit être plus intense qu’en temps normal. Cette période correspond principalement à la phase d’hyperpolarisation du potentiel d’action.</a:t>
            </a:r>
          </a:p>
        </p:txBody>
      </p:sp>
      <p:pic>
        <p:nvPicPr>
          <p:cNvPr id="3" name="Picture 2" descr="http://cw2.erpi.com/cw/marieb/userfiles/17_Fig_11_14_p_459.jpg"/>
          <p:cNvPicPr>
            <a:picLocks noChangeAspect="1" noChangeArrowheads="1"/>
          </p:cNvPicPr>
          <p:nvPr/>
        </p:nvPicPr>
        <p:blipFill>
          <a:blip r:embed="rId3" cstate="print"/>
          <a:srcRect l="4191" t="4157" r="3810" b="20031"/>
          <a:stretch>
            <a:fillRect/>
          </a:stretch>
        </p:blipFill>
        <p:spPr bwMode="auto">
          <a:xfrm>
            <a:off x="821208" y="2486094"/>
            <a:ext cx="4302988" cy="3575748"/>
          </a:xfrm>
          <a:prstGeom prst="rect">
            <a:avLst/>
          </a:prstGeom>
          <a:noFill/>
        </p:spPr>
      </p:pic>
      <p:sp>
        <p:nvSpPr>
          <p:cNvPr id="4" name="Text Box 3"/>
          <p:cNvSpPr txBox="1">
            <a:spLocks noChangeArrowheads="1"/>
          </p:cNvSpPr>
          <p:nvPr/>
        </p:nvSpPr>
        <p:spPr bwMode="auto">
          <a:xfrm>
            <a:off x="5602217" y="2748128"/>
            <a:ext cx="1227138" cy="314325"/>
          </a:xfrm>
          <a:prstGeom prst="rect">
            <a:avLst/>
          </a:prstGeom>
          <a:noFill/>
          <a:ln w="9525">
            <a:solidFill>
              <a:srgbClr val="0099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400" b="1" dirty="0">
                <a:solidFill>
                  <a:schemeClr val="accent2"/>
                </a:solidFill>
                <a:latin typeface="Arial" charset="0"/>
              </a:rPr>
              <a:t>Figure 11.13</a:t>
            </a:r>
          </a:p>
        </p:txBody>
      </p:sp>
      <p:sp>
        <p:nvSpPr>
          <p:cNvPr id="5" name="Rectangle 2"/>
          <p:cNvSpPr txBox="1">
            <a:spLocks noChangeArrowheads="1"/>
          </p:cNvSpPr>
          <p:nvPr/>
        </p:nvSpPr>
        <p:spPr bwMode="auto">
          <a:xfrm>
            <a:off x="5476093" y="4875653"/>
            <a:ext cx="3150820" cy="892406"/>
          </a:xfrm>
          <a:prstGeom prst="rect">
            <a:avLst/>
          </a:prstGeom>
          <a:noFill/>
          <a:ln>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0"/>
              </a:spcBef>
              <a:spcAft>
                <a:spcPct val="50000"/>
              </a:spcAft>
              <a:buClr>
                <a:srgbClr val="0989C9"/>
              </a:buClr>
              <a:buSzPct val="60000"/>
              <a:buFont typeface="Wingdings" pitchFamily="2" charset="2"/>
              <a:buChar char="§"/>
              <a:defRPr sz="3000">
                <a:solidFill>
                  <a:schemeClr val="tx1"/>
                </a:solidFill>
                <a:latin typeface="+mn-lt"/>
                <a:ea typeface="+mn-ea"/>
                <a:cs typeface="+mn-cs"/>
              </a:defRPr>
            </a:lvl1pPr>
            <a:lvl2pPr marL="742950" indent="-285750" algn="l" rtl="0" eaLnBrk="0" fontAlgn="base" hangingPunct="0">
              <a:spcBef>
                <a:spcPct val="0"/>
              </a:spcBef>
              <a:spcAft>
                <a:spcPct val="50000"/>
              </a:spcAft>
              <a:buClr>
                <a:srgbClr val="0989C9"/>
              </a:buClr>
              <a:buSzPct val="60000"/>
              <a:buFont typeface="Wingdings" pitchFamily="2" charset="2"/>
              <a:buChar char="§"/>
              <a:defRPr sz="2800">
                <a:solidFill>
                  <a:schemeClr val="tx1"/>
                </a:solidFill>
                <a:latin typeface="+mn-lt"/>
              </a:defRPr>
            </a:lvl2pPr>
            <a:lvl3pPr marL="1143000" indent="-228600" algn="l" rtl="0" eaLnBrk="0" fontAlgn="base" hangingPunct="0">
              <a:spcBef>
                <a:spcPct val="0"/>
              </a:spcBef>
              <a:spcAft>
                <a:spcPct val="50000"/>
              </a:spcAft>
              <a:buClr>
                <a:srgbClr val="0989C9"/>
              </a:buClr>
              <a:buSzPct val="60000"/>
              <a:buFont typeface="Wingdings" pitchFamily="2" charset="2"/>
              <a:buChar char="§"/>
              <a:defRPr sz="2800">
                <a:solidFill>
                  <a:schemeClr val="tx1"/>
                </a:solidFill>
                <a:latin typeface="+mn-lt"/>
              </a:defRPr>
            </a:lvl3pPr>
            <a:lvl4pPr marL="1600200" indent="-228600" algn="l" rtl="0" eaLnBrk="0" fontAlgn="base" hangingPunct="0">
              <a:spcBef>
                <a:spcPct val="0"/>
              </a:spcBef>
              <a:spcAft>
                <a:spcPct val="50000"/>
              </a:spcAft>
              <a:buClr>
                <a:srgbClr val="0989C9"/>
              </a:buClr>
              <a:buSzPct val="60000"/>
              <a:buFont typeface="Wingdings" pitchFamily="2" charset="2"/>
              <a:buChar char="§"/>
              <a:defRPr sz="2800">
                <a:solidFill>
                  <a:schemeClr val="tx1"/>
                </a:solidFill>
                <a:latin typeface="+mn-lt"/>
              </a:defRPr>
            </a:lvl4pPr>
            <a:lvl5pPr marL="2057400" indent="-228600" algn="l" rtl="0" eaLnBrk="0" fontAlgn="base" hangingPunct="0">
              <a:spcBef>
                <a:spcPct val="0"/>
              </a:spcBef>
              <a:spcAft>
                <a:spcPct val="50000"/>
              </a:spcAft>
              <a:buClr>
                <a:srgbClr val="0989C9"/>
              </a:buClr>
              <a:buSzPct val="60000"/>
              <a:buFont typeface="Wingdings" pitchFamily="2" charset="2"/>
              <a:buChar char="§"/>
              <a:defRPr sz="2800">
                <a:solidFill>
                  <a:schemeClr val="tx1"/>
                </a:solidFill>
                <a:latin typeface="+mn-lt"/>
              </a:defRPr>
            </a:lvl5pPr>
            <a:lvl6pPr marL="2514600" indent="-228600" algn="l" rtl="0" fontAlgn="base">
              <a:spcBef>
                <a:spcPct val="0"/>
              </a:spcBef>
              <a:spcAft>
                <a:spcPct val="50000"/>
              </a:spcAft>
              <a:buClr>
                <a:srgbClr val="0989C9"/>
              </a:buClr>
              <a:buSzPct val="60000"/>
              <a:buFont typeface="Wingdings" pitchFamily="2" charset="2"/>
              <a:buChar char="§"/>
              <a:defRPr sz="2800">
                <a:solidFill>
                  <a:schemeClr val="tx1"/>
                </a:solidFill>
                <a:latin typeface="+mn-lt"/>
              </a:defRPr>
            </a:lvl6pPr>
            <a:lvl7pPr marL="2971800" indent="-228600" algn="l" rtl="0" fontAlgn="base">
              <a:spcBef>
                <a:spcPct val="0"/>
              </a:spcBef>
              <a:spcAft>
                <a:spcPct val="50000"/>
              </a:spcAft>
              <a:buClr>
                <a:srgbClr val="0989C9"/>
              </a:buClr>
              <a:buSzPct val="60000"/>
              <a:buFont typeface="Wingdings" pitchFamily="2" charset="2"/>
              <a:buChar char="§"/>
              <a:defRPr sz="2800">
                <a:solidFill>
                  <a:schemeClr val="tx1"/>
                </a:solidFill>
                <a:latin typeface="+mn-lt"/>
              </a:defRPr>
            </a:lvl7pPr>
            <a:lvl8pPr marL="3429000" indent="-228600" algn="l" rtl="0" fontAlgn="base">
              <a:spcBef>
                <a:spcPct val="0"/>
              </a:spcBef>
              <a:spcAft>
                <a:spcPct val="50000"/>
              </a:spcAft>
              <a:buClr>
                <a:srgbClr val="0989C9"/>
              </a:buClr>
              <a:buSzPct val="60000"/>
              <a:buFont typeface="Wingdings" pitchFamily="2" charset="2"/>
              <a:buChar char="§"/>
              <a:defRPr sz="2800">
                <a:solidFill>
                  <a:schemeClr val="tx1"/>
                </a:solidFill>
                <a:latin typeface="+mn-lt"/>
              </a:defRPr>
            </a:lvl8pPr>
            <a:lvl9pPr marL="3886200" indent="-228600" algn="l" rtl="0" fontAlgn="base">
              <a:spcBef>
                <a:spcPct val="0"/>
              </a:spcBef>
              <a:spcAft>
                <a:spcPct val="50000"/>
              </a:spcAft>
              <a:buClr>
                <a:srgbClr val="0989C9"/>
              </a:buClr>
              <a:buSzPct val="60000"/>
              <a:buFont typeface="Wingdings" pitchFamily="2" charset="2"/>
              <a:buChar char="§"/>
              <a:defRPr sz="2800">
                <a:solidFill>
                  <a:schemeClr val="tx1"/>
                </a:solidFill>
                <a:latin typeface="+mn-lt"/>
              </a:defRPr>
            </a:lvl9pPr>
          </a:lstStyle>
          <a:p>
            <a:pPr marL="0" indent="0" eaLnBrk="1" hangingPunct="1">
              <a:spcAft>
                <a:spcPct val="10000"/>
              </a:spcAft>
              <a:buNone/>
            </a:pPr>
            <a:r>
              <a:rPr lang="fr-CA" sz="1600" kern="0" dirty="0">
                <a:solidFill>
                  <a:srgbClr val="FF0000"/>
                </a:solidFill>
                <a:latin typeface="Calibri" pitchFamily="34" charset="0"/>
                <a:cs typeface="Calibri" pitchFamily="34" charset="0"/>
              </a:rPr>
              <a:t>Qu’est-ce qui cause les périodes réfractaires absolue et relative des potentiels d’action ?</a:t>
            </a:r>
          </a:p>
        </p:txBody>
      </p:sp>
    </p:spTree>
    <p:extLst>
      <p:ext uri="{BB962C8B-B14F-4D97-AF65-F5344CB8AC3E}">
        <p14:creationId xmlns:p14="http://schemas.microsoft.com/office/powerpoint/2010/main" val="284806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223071" y="218342"/>
            <a:ext cx="8697858" cy="2693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a:spAutoFit/>
          </a:bodyPr>
          <a:lstStyle>
            <a:lvl1pPr marL="176213" indent="-176213">
              <a:defRPr sz="2400">
                <a:solidFill>
                  <a:schemeClr val="tx1"/>
                </a:solidFill>
                <a:latin typeface="Times New Roman" pitchFamily="18" charset="0"/>
              </a:defRPr>
            </a:lvl1pPr>
            <a:lvl2pPr marL="581025" indent="-290513">
              <a:defRPr sz="2400">
                <a:solidFill>
                  <a:schemeClr val="tx1"/>
                </a:solidFill>
                <a:latin typeface="Times New Roman" pitchFamily="18" charset="0"/>
              </a:defRPr>
            </a:lvl2pPr>
            <a:lvl3pPr indent="-219075">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indent="0">
              <a:spcAft>
                <a:spcPct val="25000"/>
              </a:spcAft>
              <a:buSzPct val="70000"/>
            </a:pPr>
            <a:r>
              <a:rPr lang="fr-CA" sz="2000" b="1" u="sng" dirty="0">
                <a:latin typeface="Arial" charset="0"/>
              </a:rPr>
              <a:t>Propriétés du potentiel d’action</a:t>
            </a:r>
            <a:r>
              <a:rPr lang="fr-CA" sz="2000" b="1" dirty="0">
                <a:latin typeface="Arial" charset="0"/>
              </a:rPr>
              <a:t> :</a:t>
            </a:r>
            <a:endParaRPr lang="fr-CA" sz="2000" dirty="0">
              <a:latin typeface="Arial" charset="0"/>
            </a:endParaRPr>
          </a:p>
          <a:p>
            <a:pPr marL="363538" lvl="1" indent="-363538">
              <a:spcBef>
                <a:spcPts val="600"/>
              </a:spcBef>
              <a:spcAft>
                <a:spcPts val="300"/>
              </a:spcAft>
              <a:buFont typeface="+mj-lt"/>
              <a:buAutoNum type="arabicPeriod" startAt="5"/>
            </a:pPr>
            <a:r>
              <a:rPr lang="fr-CA" sz="1800" b="1" dirty="0">
                <a:latin typeface="Arial" charset="0"/>
              </a:rPr>
              <a:t>Contrairement aux potentiels gradués, les potentiels d’action se propagent sans décroissance.</a:t>
            </a:r>
          </a:p>
          <a:p>
            <a:pPr marL="363538" lvl="1" indent="0">
              <a:spcBef>
                <a:spcPts val="600"/>
              </a:spcBef>
              <a:spcAft>
                <a:spcPts val="300"/>
              </a:spcAft>
            </a:pPr>
            <a:r>
              <a:rPr lang="fr-CA" sz="1600" dirty="0">
                <a:latin typeface="Arial" charset="0"/>
              </a:rPr>
              <a:t>Parce qu’ils se propagent sans décroissance, les potentiels d’action constituent les signaux électriques qui peuvent être transmis sur de longues distances sans aucune distorsion. Les potentiels d’actions SONT les </a:t>
            </a:r>
            <a:r>
              <a:rPr lang="fr-CA" sz="1600" u="sng" dirty="0">
                <a:latin typeface="Arial" charset="0"/>
              </a:rPr>
              <a:t>influx nerveux</a:t>
            </a:r>
            <a:r>
              <a:rPr lang="fr-CA" sz="1600" dirty="0">
                <a:latin typeface="Arial" charset="0"/>
              </a:rPr>
              <a:t> transmis d’une région à une autre.</a:t>
            </a:r>
          </a:p>
          <a:p>
            <a:pPr marL="363538" lvl="1" indent="0">
              <a:spcAft>
                <a:spcPts val="300"/>
              </a:spcAft>
            </a:pPr>
            <a:r>
              <a:rPr lang="fr-CA" sz="1600" dirty="0">
                <a:latin typeface="Arial" charset="0"/>
              </a:rPr>
              <a:t>La prochaine section (3.1.4) explique les mécanismes qui sous-tendent cette propriété fondamentale du potentiel d’action. </a:t>
            </a:r>
          </a:p>
        </p:txBody>
      </p:sp>
    </p:spTree>
    <p:extLst>
      <p:ext uri="{BB962C8B-B14F-4D97-AF65-F5344CB8AC3E}">
        <p14:creationId xmlns:p14="http://schemas.microsoft.com/office/powerpoint/2010/main" val="1310980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5"/>
          <p:cNvSpPr>
            <a:spLocks noGrp="1" noChangeArrowheads="1"/>
          </p:cNvSpPr>
          <p:nvPr>
            <p:ph type="body" sz="half" idx="1"/>
          </p:nvPr>
        </p:nvSpPr>
        <p:spPr>
          <a:xfrm>
            <a:off x="215899" y="297366"/>
            <a:ext cx="6177085" cy="1063625"/>
          </a:xfrm>
        </p:spPr>
        <p:txBody>
          <a:bodyPr/>
          <a:lstStyle/>
          <a:p>
            <a:pPr marL="903288" indent="-903288" eaLnBrk="1" hangingPunct="1">
              <a:lnSpc>
                <a:spcPct val="80000"/>
              </a:lnSpc>
              <a:spcAft>
                <a:spcPct val="0"/>
              </a:spcAft>
              <a:buClr>
                <a:schemeClr val="tx1"/>
              </a:buClr>
              <a:buSzTx/>
              <a:buNone/>
            </a:pPr>
            <a:r>
              <a:rPr lang="fr-CA" sz="2800" b="1" dirty="0">
                <a:solidFill>
                  <a:schemeClr val="accent6"/>
                </a:solidFill>
                <a:latin typeface="Arial" charset="0"/>
                <a:cs typeface="Arial" charset="0"/>
              </a:rPr>
              <a:t>3.1.2	</a:t>
            </a:r>
            <a:r>
              <a:rPr lang="fr-CA" sz="2800" b="1" u="sng" dirty="0">
                <a:solidFill>
                  <a:schemeClr val="accent6"/>
                </a:solidFill>
                <a:latin typeface="Arial" charset="0"/>
                <a:cs typeface="Arial" charset="0"/>
              </a:rPr>
              <a:t>Le tissu nerveux</a:t>
            </a:r>
          </a:p>
          <a:p>
            <a:pPr marL="903288" indent="0" eaLnBrk="1" hangingPunct="1">
              <a:spcBef>
                <a:spcPts val="600"/>
              </a:spcBef>
              <a:spcAft>
                <a:spcPct val="0"/>
              </a:spcAft>
              <a:buFont typeface="Wingdings" pitchFamily="2" charset="2"/>
              <a:buNone/>
            </a:pPr>
            <a:r>
              <a:rPr lang="fr-CA" sz="1800" dirty="0">
                <a:latin typeface="Arial" charset="0"/>
                <a:cs typeface="Arial" charset="0"/>
              </a:rPr>
              <a:t>Composé de deux types de cellules: les </a:t>
            </a:r>
            <a:r>
              <a:rPr lang="fr-CA" sz="1800" b="1" i="1" dirty="0">
                <a:latin typeface="Arial" charset="0"/>
                <a:cs typeface="Arial" charset="0"/>
              </a:rPr>
              <a:t>neurones</a:t>
            </a:r>
            <a:r>
              <a:rPr lang="fr-CA" sz="1800" dirty="0">
                <a:latin typeface="Arial" charset="0"/>
                <a:cs typeface="Arial" charset="0"/>
              </a:rPr>
              <a:t> et les cellules de la </a:t>
            </a:r>
            <a:r>
              <a:rPr lang="fr-CA" sz="1800" b="1" i="1" dirty="0">
                <a:latin typeface="Arial" charset="0"/>
                <a:cs typeface="Arial" charset="0"/>
              </a:rPr>
              <a:t>névroglie</a:t>
            </a:r>
            <a:r>
              <a:rPr lang="fr-CA" sz="1800" i="1" dirty="0">
                <a:solidFill>
                  <a:schemeClr val="accent6"/>
                </a:solidFill>
                <a:latin typeface="Arial" charset="0"/>
                <a:cs typeface="Arial" charset="0"/>
              </a:rPr>
              <a:t>.</a:t>
            </a:r>
            <a:endParaRPr lang="fr-CA" sz="1800" dirty="0">
              <a:solidFill>
                <a:schemeClr val="accent6"/>
              </a:solidFill>
              <a:latin typeface="Arial" charset="0"/>
            </a:endParaRPr>
          </a:p>
        </p:txBody>
      </p:sp>
      <p:sp>
        <p:nvSpPr>
          <p:cNvPr id="4100" name="Text Box 13"/>
          <p:cNvSpPr txBox="1">
            <a:spLocks noChangeArrowheads="1"/>
          </p:cNvSpPr>
          <p:nvPr/>
        </p:nvSpPr>
        <p:spPr bwMode="auto">
          <a:xfrm>
            <a:off x="222250" y="1400361"/>
            <a:ext cx="516955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4625" indent="-174625">
              <a:tabLst>
                <a:tab pos="623888" algn="l"/>
              </a:tabLst>
              <a:defRPr sz="2400">
                <a:solidFill>
                  <a:schemeClr val="tx1"/>
                </a:solidFill>
                <a:latin typeface="Times New Roman" pitchFamily="18" charset="0"/>
              </a:defRPr>
            </a:lvl1pPr>
            <a:lvl2pPr marL="742950" indent="-285750">
              <a:tabLst>
                <a:tab pos="623888" algn="l"/>
              </a:tabLst>
              <a:defRPr sz="2400">
                <a:solidFill>
                  <a:schemeClr val="tx1"/>
                </a:solidFill>
                <a:latin typeface="Times New Roman" pitchFamily="18" charset="0"/>
              </a:defRPr>
            </a:lvl2pPr>
            <a:lvl3pPr marL="1143000" indent="-228600">
              <a:tabLst>
                <a:tab pos="623888" algn="l"/>
              </a:tabLst>
              <a:defRPr sz="2400">
                <a:solidFill>
                  <a:schemeClr val="tx1"/>
                </a:solidFill>
                <a:latin typeface="Times New Roman" pitchFamily="18" charset="0"/>
              </a:defRPr>
            </a:lvl3pPr>
            <a:lvl4pPr marL="1600200" indent="-228600">
              <a:tabLst>
                <a:tab pos="623888" algn="l"/>
              </a:tabLst>
              <a:defRPr sz="2400">
                <a:solidFill>
                  <a:schemeClr val="tx1"/>
                </a:solidFill>
                <a:latin typeface="Times New Roman" pitchFamily="18" charset="0"/>
              </a:defRPr>
            </a:lvl4pPr>
            <a:lvl5pPr marL="2057400" indent="-228600">
              <a:tabLst>
                <a:tab pos="623888"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623888"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623888"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623888"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623888" algn="l"/>
              </a:tabLst>
              <a:defRPr sz="2400">
                <a:solidFill>
                  <a:schemeClr val="tx1"/>
                </a:solidFill>
                <a:latin typeface="Times New Roman" pitchFamily="18" charset="0"/>
              </a:defRPr>
            </a:lvl9pPr>
          </a:lstStyle>
          <a:p>
            <a:pPr marL="0" indent="0">
              <a:buSzPct val="130000"/>
              <a:tabLst>
                <a:tab pos="182563" algn="l"/>
              </a:tabLst>
            </a:pPr>
            <a:r>
              <a:rPr lang="fr-CA" b="1" dirty="0">
                <a:solidFill>
                  <a:schemeClr val="accent6"/>
                </a:solidFill>
                <a:latin typeface="Arial" charset="0"/>
                <a:cs typeface="Arial" charset="0"/>
              </a:rPr>
              <a:t>3.1.2.1 Cellules de la névroglie</a:t>
            </a:r>
            <a:endParaRPr lang="fr-CA" dirty="0">
              <a:solidFill>
                <a:schemeClr val="accent6"/>
              </a:solidFill>
              <a:latin typeface="Arial" charset="0"/>
              <a:cs typeface="Arial" charset="0"/>
            </a:endParaRPr>
          </a:p>
          <a:p>
            <a:r>
              <a:rPr lang="fr-CA" sz="1800" dirty="0">
                <a:latin typeface="Arial" charset="0"/>
                <a:cs typeface="Arial" charset="0"/>
              </a:rPr>
              <a:t>Cellules qui entourent et protègent les neurones.</a:t>
            </a:r>
          </a:p>
          <a:p>
            <a:pPr marL="0" indent="0">
              <a:tabLst/>
            </a:pPr>
            <a:r>
              <a:rPr lang="fr-CA" sz="1800" dirty="0">
                <a:latin typeface="Arial" charset="0"/>
                <a:cs typeface="Arial" charset="0"/>
              </a:rPr>
              <a:t>6 types de </a:t>
            </a:r>
            <a:r>
              <a:rPr lang="fr-CA" sz="1800" i="1" dirty="0">
                <a:latin typeface="Arial" charset="0"/>
                <a:cs typeface="Arial" charset="0"/>
              </a:rPr>
              <a:t>gliocytes </a:t>
            </a:r>
            <a:r>
              <a:rPr lang="fr-CA" sz="1800" dirty="0">
                <a:latin typeface="Arial" charset="0"/>
                <a:cs typeface="Arial" charset="0"/>
              </a:rPr>
              <a:t>:</a:t>
            </a:r>
          </a:p>
        </p:txBody>
      </p:sp>
      <p:sp>
        <p:nvSpPr>
          <p:cNvPr id="4101" name="Text Box 18"/>
          <p:cNvSpPr txBox="1">
            <a:spLocks noChangeArrowheads="1"/>
          </p:cNvSpPr>
          <p:nvPr/>
        </p:nvSpPr>
        <p:spPr bwMode="auto">
          <a:xfrm>
            <a:off x="222249" y="2385246"/>
            <a:ext cx="605643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4625" indent="-174625">
              <a:tabLst>
                <a:tab pos="539750" algn="l"/>
              </a:tabLst>
              <a:defRPr sz="2400">
                <a:solidFill>
                  <a:schemeClr val="tx1"/>
                </a:solidFill>
                <a:latin typeface="Times New Roman" pitchFamily="18" charset="0"/>
              </a:defRPr>
            </a:lvl1pPr>
            <a:lvl2pPr marL="539750" indent="-185738">
              <a:tabLst>
                <a:tab pos="539750" algn="l"/>
              </a:tabLst>
              <a:defRPr sz="2400">
                <a:solidFill>
                  <a:schemeClr val="tx1"/>
                </a:solidFill>
                <a:latin typeface="Times New Roman" pitchFamily="18" charset="0"/>
              </a:defRPr>
            </a:lvl2pPr>
            <a:lvl3pPr marL="1143000" indent="-228600">
              <a:tabLst>
                <a:tab pos="539750" algn="l"/>
              </a:tabLst>
              <a:defRPr sz="2400">
                <a:solidFill>
                  <a:schemeClr val="tx1"/>
                </a:solidFill>
                <a:latin typeface="Times New Roman" pitchFamily="18" charset="0"/>
              </a:defRPr>
            </a:lvl3pPr>
            <a:lvl4pPr marL="1600200" indent="-228600">
              <a:tabLst>
                <a:tab pos="539750" algn="l"/>
              </a:tabLst>
              <a:defRPr sz="2400">
                <a:solidFill>
                  <a:schemeClr val="tx1"/>
                </a:solidFill>
                <a:latin typeface="Times New Roman" pitchFamily="18" charset="0"/>
              </a:defRPr>
            </a:lvl4pPr>
            <a:lvl5pPr marL="2057400" indent="-228600">
              <a:tabLst>
                <a:tab pos="53975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53975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53975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53975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539750" algn="l"/>
              </a:tabLst>
              <a:defRPr sz="2400">
                <a:solidFill>
                  <a:schemeClr val="tx1"/>
                </a:solidFill>
                <a:latin typeface="Times New Roman" pitchFamily="18" charset="0"/>
              </a:defRPr>
            </a:lvl9pPr>
          </a:lstStyle>
          <a:p>
            <a:pPr>
              <a:buFontTx/>
              <a:buChar char="•"/>
            </a:pPr>
            <a:r>
              <a:rPr lang="fr-CA" sz="1800" b="1" dirty="0">
                <a:latin typeface="Arial" charset="0"/>
                <a:cs typeface="Arial" charset="0"/>
              </a:rPr>
              <a:t>Gliocytes du SNC :</a:t>
            </a:r>
          </a:p>
          <a:p>
            <a:pPr marL="361950" lvl="1">
              <a:buFontTx/>
              <a:buChar char="•"/>
              <a:tabLst>
                <a:tab pos="361950" algn="l"/>
              </a:tabLst>
            </a:pPr>
            <a:r>
              <a:rPr lang="fr-CA" sz="1500" b="1" i="1" dirty="0">
                <a:latin typeface="Arial" charset="0"/>
                <a:cs typeface="Arial" charset="0"/>
              </a:rPr>
              <a:t>Astrocytes </a:t>
            </a:r>
            <a:r>
              <a:rPr lang="fr-CA" sz="1500" b="1" dirty="0">
                <a:latin typeface="Arial" charset="0"/>
                <a:cs typeface="Arial" charset="0"/>
              </a:rPr>
              <a:t>: </a:t>
            </a:r>
            <a:r>
              <a:rPr lang="fr-CA" sz="1500" dirty="0">
                <a:latin typeface="Arial" charset="0"/>
                <a:cs typeface="Arial" charset="0"/>
              </a:rPr>
              <a:t>les plus abondants. Soutiennent et lient les neurones aux capillaires; contrôlent la composition du milieu extracellulaire.</a:t>
            </a:r>
          </a:p>
          <a:p>
            <a:pPr marL="361950" lvl="1">
              <a:spcBef>
                <a:spcPct val="20000"/>
              </a:spcBef>
              <a:buFontTx/>
              <a:buChar char="•"/>
              <a:tabLst>
                <a:tab pos="361950" algn="l"/>
              </a:tabLst>
            </a:pPr>
            <a:r>
              <a:rPr lang="fr-CA" sz="1500" b="1" i="1" dirty="0">
                <a:latin typeface="Arial" charset="0"/>
                <a:cs typeface="Arial" charset="0"/>
              </a:rPr>
              <a:t>Microglies </a:t>
            </a:r>
            <a:r>
              <a:rPr lang="fr-CA" sz="1500" b="1" dirty="0">
                <a:latin typeface="Arial" charset="0"/>
                <a:cs typeface="Arial" charset="0"/>
              </a:rPr>
              <a:t>:</a:t>
            </a:r>
            <a:r>
              <a:rPr lang="fr-CA" sz="1500" dirty="0">
                <a:latin typeface="Arial" charset="0"/>
                <a:cs typeface="Arial" charset="0"/>
              </a:rPr>
              <a:t> cellules du système immunitaire; se transforment en macrophagocytes lorsque le SNC est endommagé ou infecté.</a:t>
            </a:r>
          </a:p>
          <a:p>
            <a:pPr marL="361950" lvl="1">
              <a:spcBef>
                <a:spcPct val="20000"/>
              </a:spcBef>
              <a:buFontTx/>
              <a:buChar char="•"/>
              <a:tabLst>
                <a:tab pos="361950" algn="l"/>
              </a:tabLst>
            </a:pPr>
            <a:r>
              <a:rPr lang="fr-CA" sz="1500" b="1" i="1" dirty="0">
                <a:latin typeface="Arial" charset="0"/>
                <a:cs typeface="Arial" charset="0"/>
              </a:rPr>
              <a:t>Épendymocytes </a:t>
            </a:r>
            <a:r>
              <a:rPr lang="fr-CA" sz="1500" b="1" dirty="0">
                <a:latin typeface="Arial" charset="0"/>
                <a:cs typeface="Arial" charset="0"/>
              </a:rPr>
              <a:t>: </a:t>
            </a:r>
            <a:r>
              <a:rPr lang="fr-CA" sz="1500" dirty="0">
                <a:latin typeface="Arial" charset="0"/>
                <a:cs typeface="Arial" charset="0"/>
              </a:rPr>
              <a:t>cellules épithéliales ciliées; tapissent les cavités du SNC qui contiennent le liquide cérébro-spinal.</a:t>
            </a:r>
          </a:p>
          <a:p>
            <a:pPr marL="361950" lvl="1">
              <a:spcBef>
                <a:spcPct val="20000"/>
              </a:spcBef>
              <a:buFontTx/>
              <a:buChar char="•"/>
              <a:tabLst>
                <a:tab pos="361950" algn="l"/>
              </a:tabLst>
            </a:pPr>
            <a:r>
              <a:rPr lang="fr-CA" sz="1500" b="1" i="1" dirty="0">
                <a:latin typeface="Arial" charset="0"/>
                <a:cs typeface="Arial" charset="0"/>
              </a:rPr>
              <a:t>Oligodendrocytes </a:t>
            </a:r>
            <a:r>
              <a:rPr lang="fr-CA" sz="1500" b="1" dirty="0">
                <a:latin typeface="Arial" charset="0"/>
                <a:cs typeface="Arial" charset="0"/>
              </a:rPr>
              <a:t>: </a:t>
            </a:r>
            <a:r>
              <a:rPr lang="fr-CA" sz="1500" dirty="0">
                <a:latin typeface="Arial" charset="0"/>
                <a:cs typeface="Arial" charset="0"/>
              </a:rPr>
              <a:t>Produisent la myéline qui entoure les axones du SNC</a:t>
            </a:r>
            <a:r>
              <a:rPr lang="fr-CA" sz="1500" i="1" dirty="0">
                <a:latin typeface="Arial" charset="0"/>
                <a:cs typeface="Arial" charset="0"/>
              </a:rPr>
              <a:t>.</a:t>
            </a:r>
            <a:endParaRPr lang="fr-CA" sz="1500" dirty="0">
              <a:latin typeface="Arial" charset="0"/>
              <a:cs typeface="Arial" charset="0"/>
            </a:endParaRPr>
          </a:p>
        </p:txBody>
      </p:sp>
      <p:sp>
        <p:nvSpPr>
          <p:cNvPr id="4102" name="Text Box 19"/>
          <p:cNvSpPr txBox="1">
            <a:spLocks noChangeArrowheads="1"/>
          </p:cNvSpPr>
          <p:nvPr/>
        </p:nvSpPr>
        <p:spPr bwMode="auto">
          <a:xfrm>
            <a:off x="222250" y="4915841"/>
            <a:ext cx="6056434" cy="1581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4625" indent="-174625">
              <a:tabLst>
                <a:tab pos="539750" algn="l"/>
              </a:tabLst>
              <a:defRPr sz="2400">
                <a:solidFill>
                  <a:schemeClr val="tx1"/>
                </a:solidFill>
                <a:latin typeface="Times New Roman" pitchFamily="18" charset="0"/>
              </a:defRPr>
            </a:lvl1pPr>
            <a:lvl2pPr marL="539750" indent="-185738">
              <a:tabLst>
                <a:tab pos="539750" algn="l"/>
              </a:tabLst>
              <a:defRPr sz="2400">
                <a:solidFill>
                  <a:schemeClr val="tx1"/>
                </a:solidFill>
                <a:latin typeface="Times New Roman" pitchFamily="18" charset="0"/>
              </a:defRPr>
            </a:lvl2pPr>
            <a:lvl3pPr marL="1143000" indent="-228600">
              <a:tabLst>
                <a:tab pos="539750" algn="l"/>
              </a:tabLst>
              <a:defRPr sz="2400">
                <a:solidFill>
                  <a:schemeClr val="tx1"/>
                </a:solidFill>
                <a:latin typeface="Times New Roman" pitchFamily="18" charset="0"/>
              </a:defRPr>
            </a:lvl3pPr>
            <a:lvl4pPr marL="1600200" indent="-228600">
              <a:tabLst>
                <a:tab pos="539750" algn="l"/>
              </a:tabLst>
              <a:defRPr sz="2400">
                <a:solidFill>
                  <a:schemeClr val="tx1"/>
                </a:solidFill>
                <a:latin typeface="Times New Roman" pitchFamily="18" charset="0"/>
              </a:defRPr>
            </a:lvl4pPr>
            <a:lvl5pPr marL="2057400" indent="-228600">
              <a:tabLst>
                <a:tab pos="53975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53975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53975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53975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539750" algn="l"/>
              </a:tabLst>
              <a:defRPr sz="2400">
                <a:solidFill>
                  <a:schemeClr val="tx1"/>
                </a:solidFill>
                <a:latin typeface="Times New Roman" pitchFamily="18" charset="0"/>
              </a:defRPr>
            </a:lvl9pPr>
          </a:lstStyle>
          <a:p>
            <a:pPr>
              <a:buFontTx/>
              <a:buChar char="•"/>
            </a:pPr>
            <a:r>
              <a:rPr lang="fr-CA" sz="1800" b="1" dirty="0">
                <a:latin typeface="Arial" charset="0"/>
                <a:cs typeface="Arial" charset="0"/>
              </a:rPr>
              <a:t>Gliocytes du SNP :</a:t>
            </a:r>
          </a:p>
          <a:p>
            <a:pPr marL="361950" lvl="1">
              <a:buFontTx/>
              <a:buChar char="•"/>
              <a:tabLst>
                <a:tab pos="361950" algn="l"/>
              </a:tabLst>
            </a:pPr>
            <a:r>
              <a:rPr lang="fr-CA" sz="1500" b="1" i="1" dirty="0">
                <a:latin typeface="Arial" charset="0"/>
                <a:cs typeface="Arial" charset="0"/>
              </a:rPr>
              <a:t>Cellules de Schwann </a:t>
            </a:r>
            <a:r>
              <a:rPr lang="fr-CA" sz="1500" b="1" dirty="0">
                <a:latin typeface="Arial" charset="0"/>
                <a:cs typeface="Arial" charset="0"/>
              </a:rPr>
              <a:t>: </a:t>
            </a:r>
          </a:p>
          <a:p>
            <a:pPr marL="361950" lvl="1">
              <a:tabLst>
                <a:tab pos="361950" algn="l"/>
              </a:tabLst>
            </a:pPr>
            <a:r>
              <a:rPr lang="fr-CA" sz="1500" dirty="0">
                <a:latin typeface="Arial" charset="0"/>
                <a:cs typeface="Arial" charset="0"/>
              </a:rPr>
              <a:t>	Produisent la myéline qui entoure les axones du SNP. </a:t>
            </a:r>
          </a:p>
          <a:p>
            <a:pPr marL="361950" lvl="1">
              <a:spcBef>
                <a:spcPct val="25000"/>
              </a:spcBef>
              <a:spcAft>
                <a:spcPct val="25000"/>
              </a:spcAft>
              <a:buFontTx/>
              <a:buChar char="•"/>
              <a:tabLst>
                <a:tab pos="361950" algn="l"/>
              </a:tabLst>
            </a:pPr>
            <a:r>
              <a:rPr lang="fr-CA" sz="1500" b="1" i="1" dirty="0">
                <a:latin typeface="Arial" charset="0"/>
                <a:cs typeface="Arial" charset="0"/>
              </a:rPr>
              <a:t>Gliocytes ganglionnaires </a:t>
            </a:r>
            <a:r>
              <a:rPr lang="fr-CA" sz="1500" b="1" dirty="0">
                <a:latin typeface="Arial" charset="0"/>
                <a:cs typeface="Arial" charset="0"/>
              </a:rPr>
              <a:t>: </a:t>
            </a:r>
            <a:r>
              <a:rPr lang="fr-CA" sz="1500" dirty="0">
                <a:latin typeface="Arial" charset="0"/>
                <a:cs typeface="Arial" charset="0"/>
              </a:rPr>
              <a:t>entourent les corps cellulaires des neurones situés dans les ganglions; fonctions de soutien et de contrôle métabolique.</a:t>
            </a:r>
            <a:endParaRPr lang="fr-CA" sz="1500" i="1" dirty="0">
              <a:latin typeface="Arial" charset="0"/>
              <a:cs typeface="Arial" charset="0"/>
            </a:endParaRPr>
          </a:p>
        </p:txBody>
      </p:sp>
      <p:sp>
        <p:nvSpPr>
          <p:cNvPr id="4103" name="Text Box 9"/>
          <p:cNvSpPr txBox="1">
            <a:spLocks noChangeArrowheads="1"/>
          </p:cNvSpPr>
          <p:nvPr/>
        </p:nvSpPr>
        <p:spPr bwMode="auto">
          <a:xfrm>
            <a:off x="7617658" y="6484391"/>
            <a:ext cx="1225550" cy="314325"/>
          </a:xfrm>
          <a:prstGeom prst="rect">
            <a:avLst/>
          </a:prstGeom>
          <a:noFill/>
          <a:ln w="9525">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400" b="1" dirty="0">
                <a:solidFill>
                  <a:schemeClr val="accent2"/>
                </a:solidFill>
                <a:latin typeface="Arial" charset="0"/>
              </a:rPr>
              <a:t>Figure 11.4</a:t>
            </a:r>
          </a:p>
        </p:txBody>
      </p:sp>
      <p:pic>
        <p:nvPicPr>
          <p:cNvPr id="8" name="Espace réservé du contenu 4">
            <a:extLst>
              <a:ext uri="{FF2B5EF4-FFF2-40B4-BE49-F238E27FC236}">
                <a16:creationId xmlns:a16="http://schemas.microsoft.com/office/drawing/2014/main" id="{872B2EB2-1AB4-44C4-8520-5B33E42E62C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8691"/>
          <a:stretch/>
        </p:blipFill>
        <p:spPr>
          <a:xfrm>
            <a:off x="6392984" y="37279"/>
            <a:ext cx="2606007" cy="633715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197009" y="173325"/>
            <a:ext cx="86423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52425" indent="-352425">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1082675" indent="-1082675">
              <a:spcAft>
                <a:spcPct val="25000"/>
              </a:spcAft>
            </a:pPr>
            <a:r>
              <a:rPr lang="en-CA" sz="2800" b="1" dirty="0">
                <a:solidFill>
                  <a:schemeClr val="accent6"/>
                </a:solidFill>
                <a:latin typeface="Arial" charset="0"/>
                <a:cs typeface="Arial" charset="0"/>
              </a:rPr>
              <a:t>3.1.4 </a:t>
            </a:r>
            <a:r>
              <a:rPr lang="en-CA" sz="2800" b="1" dirty="0">
                <a:solidFill>
                  <a:schemeClr val="accent6"/>
                </a:solidFill>
                <a:latin typeface="Arial" charset="0"/>
              </a:rPr>
              <a:t>	</a:t>
            </a:r>
            <a:r>
              <a:rPr lang="fr-CA" sz="2800" b="1" u="sng" dirty="0">
                <a:solidFill>
                  <a:schemeClr val="accent6"/>
                </a:solidFill>
                <a:latin typeface="Arial" charset="0"/>
              </a:rPr>
              <a:t>Propagation des potentiels d’</a:t>
            </a:r>
            <a:r>
              <a:rPr lang="fr-CA" sz="2800" b="1" u="sng" dirty="0">
                <a:solidFill>
                  <a:schemeClr val="accent6"/>
                </a:solidFill>
                <a:latin typeface="Arial" charset="0"/>
                <a:cs typeface="Arial" charset="0"/>
              </a:rPr>
              <a:t>action</a:t>
            </a:r>
            <a:endParaRPr lang="fr-CA" sz="2800" b="1" u="sng" dirty="0">
              <a:solidFill>
                <a:schemeClr val="accent6"/>
              </a:solidFill>
              <a:latin typeface="Arial" charset="0"/>
            </a:endParaRPr>
          </a:p>
        </p:txBody>
      </p:sp>
      <p:sp>
        <p:nvSpPr>
          <p:cNvPr id="27651" name="Text Box 3"/>
          <p:cNvSpPr txBox="1">
            <a:spLocks noChangeArrowheads="1"/>
          </p:cNvSpPr>
          <p:nvPr/>
        </p:nvSpPr>
        <p:spPr bwMode="auto">
          <a:xfrm>
            <a:off x="504496" y="1119676"/>
            <a:ext cx="813500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a:spAutoFit/>
          </a:bodyPr>
          <a:lstStyle>
            <a:lvl1pPr marL="180975" indent="-180975">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Aft>
                <a:spcPct val="10000"/>
              </a:spcAft>
              <a:buFontTx/>
              <a:buChar char="•"/>
            </a:pPr>
            <a:r>
              <a:rPr lang="fr-CA" sz="1500" dirty="0">
                <a:latin typeface="Arial" charset="0"/>
              </a:rPr>
              <a:t>Les potentiels d’action doivent parcourir (se </a:t>
            </a:r>
            <a:r>
              <a:rPr lang="fr-CA" sz="1500" b="1" dirty="0">
                <a:latin typeface="Arial" charset="0"/>
              </a:rPr>
              <a:t>propager)</a:t>
            </a:r>
            <a:r>
              <a:rPr lang="fr-CA" sz="1500" dirty="0">
                <a:latin typeface="Arial" charset="0"/>
              </a:rPr>
              <a:t> toute la longueur d’un axone pour influencer le prochain neurone.</a:t>
            </a:r>
          </a:p>
          <a:p>
            <a:pPr>
              <a:spcAft>
                <a:spcPct val="10000"/>
              </a:spcAft>
              <a:buFontTx/>
              <a:buChar char="•"/>
            </a:pPr>
            <a:r>
              <a:rPr lang="fr-CA" sz="1500" dirty="0">
                <a:latin typeface="Arial" charset="0"/>
              </a:rPr>
              <a:t>Une fois déclenché, un potentiel d’action se </a:t>
            </a:r>
            <a:r>
              <a:rPr lang="fr-CA" sz="1500" i="1" dirty="0">
                <a:latin typeface="Arial" charset="0"/>
              </a:rPr>
              <a:t>propage de lui-même</a:t>
            </a:r>
            <a:r>
              <a:rPr lang="fr-CA" sz="1500" dirty="0">
                <a:latin typeface="Arial" charset="0"/>
              </a:rPr>
              <a:t>.</a:t>
            </a:r>
          </a:p>
          <a:p>
            <a:pPr>
              <a:spcAft>
                <a:spcPct val="10000"/>
              </a:spcAft>
              <a:buFontTx/>
              <a:buChar char="•"/>
            </a:pPr>
            <a:r>
              <a:rPr lang="fr-CA" sz="1500" dirty="0">
                <a:latin typeface="Arial" charset="0"/>
              </a:rPr>
              <a:t>La propagation se fait par l’intermédiaire de </a:t>
            </a:r>
            <a:r>
              <a:rPr lang="fr-CA" sz="1500" b="1" i="1" dirty="0">
                <a:latin typeface="Arial" charset="0"/>
              </a:rPr>
              <a:t>courants locaux</a:t>
            </a:r>
            <a:r>
              <a:rPr lang="fr-CA" sz="1500" b="1" dirty="0">
                <a:latin typeface="Arial" charset="0"/>
              </a:rPr>
              <a:t> </a:t>
            </a:r>
            <a:r>
              <a:rPr lang="fr-CA" sz="1500" dirty="0">
                <a:latin typeface="Arial" charset="0"/>
              </a:rPr>
              <a:t>entre des régions adjacentes.</a:t>
            </a:r>
          </a:p>
        </p:txBody>
      </p:sp>
      <p:pic>
        <p:nvPicPr>
          <p:cNvPr id="62466" name="Picture 2" descr="http://cw2.erpi.com/cw/marieb/userfiles/15_Fig_11_12_p_458.jpg"/>
          <p:cNvPicPr>
            <a:picLocks noChangeAspect="1" noChangeArrowheads="1"/>
          </p:cNvPicPr>
          <p:nvPr/>
        </p:nvPicPr>
        <p:blipFill>
          <a:blip r:embed="rId3" cstate="print"/>
          <a:srcRect t="3176" b="23291"/>
          <a:stretch>
            <a:fillRect/>
          </a:stretch>
        </p:blipFill>
        <p:spPr bwMode="auto">
          <a:xfrm>
            <a:off x="268012" y="2150503"/>
            <a:ext cx="6804913" cy="3572656"/>
          </a:xfrm>
          <a:prstGeom prst="rect">
            <a:avLst/>
          </a:prstGeom>
          <a:noFill/>
        </p:spPr>
      </p:pic>
      <p:sp>
        <p:nvSpPr>
          <p:cNvPr id="27653" name="Text Box 5"/>
          <p:cNvSpPr txBox="1">
            <a:spLocks noChangeArrowheads="1"/>
          </p:cNvSpPr>
          <p:nvPr/>
        </p:nvSpPr>
        <p:spPr bwMode="auto">
          <a:xfrm>
            <a:off x="7272372" y="2263195"/>
            <a:ext cx="1249362" cy="295275"/>
          </a:xfrm>
          <a:prstGeom prst="rect">
            <a:avLst/>
          </a:prstGeom>
          <a:noFill/>
          <a:ln w="9525">
            <a:solidFill>
              <a:srgbClr val="0099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0" bIns="36000" anchor="ctr" anchorCtr="1">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400" b="1" dirty="0">
                <a:solidFill>
                  <a:schemeClr val="accent2"/>
                </a:solidFill>
                <a:latin typeface="Arial" charset="0"/>
              </a:rPr>
              <a:t>Figure 11.11</a:t>
            </a:r>
          </a:p>
        </p:txBody>
      </p:sp>
      <p:sp>
        <p:nvSpPr>
          <p:cNvPr id="16" name="Text Box 3"/>
          <p:cNvSpPr txBox="1">
            <a:spLocks noChangeArrowheads="1"/>
          </p:cNvSpPr>
          <p:nvPr/>
        </p:nvSpPr>
        <p:spPr bwMode="auto">
          <a:xfrm>
            <a:off x="1757565" y="5583831"/>
            <a:ext cx="7118423" cy="534368"/>
          </a:xfrm>
          <a:prstGeom prst="rect">
            <a:avLst/>
          </a:prstGeom>
          <a:noFill/>
          <a:ln>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marL="180975" indent="-180975">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indent="0">
              <a:spcAft>
                <a:spcPct val="10000"/>
              </a:spcAft>
            </a:pPr>
            <a:r>
              <a:rPr lang="fr-CA" sz="1500" dirty="0">
                <a:solidFill>
                  <a:srgbClr val="FF0000"/>
                </a:solidFill>
                <a:latin typeface="Calibri" pitchFamily="34" charset="0"/>
                <a:cs typeface="Calibri" pitchFamily="34" charset="0"/>
              </a:rPr>
              <a:t>Quoique les courants locaux causent une dépolarisation dans les deux directions, la propagation ne se fait que dans une direction, en s’éloignant du point d’origine. Pourquoi ?</a:t>
            </a:r>
          </a:p>
        </p:txBody>
      </p:sp>
      <p:sp>
        <p:nvSpPr>
          <p:cNvPr id="7" name="Text Box 2"/>
          <p:cNvSpPr txBox="1">
            <a:spLocks noChangeArrowheads="1"/>
          </p:cNvSpPr>
          <p:nvPr/>
        </p:nvSpPr>
        <p:spPr bwMode="auto">
          <a:xfrm>
            <a:off x="197009" y="658011"/>
            <a:ext cx="8642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52425" indent="-352425">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Aft>
                <a:spcPct val="25000"/>
              </a:spcAft>
            </a:pPr>
            <a:r>
              <a:rPr lang="fr-CA" b="1" dirty="0">
                <a:solidFill>
                  <a:schemeClr val="accent6"/>
                </a:solidFill>
                <a:latin typeface="+mj-lt"/>
                <a:cs typeface="Arial" charset="0"/>
              </a:rPr>
              <a:t>3.1.4.1  Concepts généraux</a:t>
            </a:r>
            <a:r>
              <a:rPr lang="fr-CA" dirty="0">
                <a:solidFill>
                  <a:schemeClr val="accent6"/>
                </a:solidFill>
                <a:latin typeface="+mj-lt"/>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211138" y="160973"/>
            <a:ext cx="649709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9388" indent="-179388">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1079500" indent="-1079500">
              <a:spcAft>
                <a:spcPct val="25000"/>
              </a:spcAft>
              <a:buSzPct val="120000"/>
            </a:pPr>
            <a:r>
              <a:rPr lang="fr-CA" b="1" dirty="0">
                <a:solidFill>
                  <a:schemeClr val="accent6"/>
                </a:solidFill>
                <a:latin typeface="Arial" charset="0"/>
              </a:rPr>
              <a:t>3.1.4.2	Vitesse de propagation des potentiels d’a</a:t>
            </a:r>
            <a:r>
              <a:rPr lang="fr-CA" b="1" dirty="0">
                <a:solidFill>
                  <a:schemeClr val="accent6"/>
                </a:solidFill>
                <a:latin typeface="Arial" charset="0"/>
                <a:cs typeface="Arial" charset="0"/>
              </a:rPr>
              <a:t>ction  </a:t>
            </a:r>
            <a:endParaRPr lang="fr-CA" dirty="0">
              <a:solidFill>
                <a:schemeClr val="accent6"/>
              </a:solidFill>
            </a:endParaRPr>
          </a:p>
        </p:txBody>
      </p:sp>
      <p:sp>
        <p:nvSpPr>
          <p:cNvPr id="28677" name="Text Box 12"/>
          <p:cNvSpPr txBox="1">
            <a:spLocks noChangeArrowheads="1"/>
          </p:cNvSpPr>
          <p:nvPr/>
        </p:nvSpPr>
        <p:spPr bwMode="auto">
          <a:xfrm>
            <a:off x="226903" y="2085331"/>
            <a:ext cx="5489087" cy="3808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itchFamily="18" charset="0"/>
              </a:defRPr>
            </a:lvl1pPr>
            <a:lvl2pPr marL="363538" indent="-184150">
              <a:defRPr sz="2400">
                <a:solidFill>
                  <a:schemeClr val="tx1"/>
                </a:solidFill>
                <a:latin typeface="Times New Roman" pitchFamily="18" charset="0"/>
              </a:defRPr>
            </a:lvl2pPr>
            <a:lvl3pPr marL="706438" indent="-163513">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176213" indent="-176213">
              <a:spcAft>
                <a:spcPct val="10000"/>
              </a:spcAft>
              <a:buSzPct val="110000"/>
              <a:buFontTx/>
              <a:buChar char="•"/>
            </a:pPr>
            <a:r>
              <a:rPr lang="fr-CA" sz="1500" b="1" i="1" u="sng" dirty="0">
                <a:latin typeface="Arial" charset="0"/>
                <a:cs typeface="Arial" charset="0"/>
              </a:rPr>
              <a:t>Gaine de myéline</a:t>
            </a:r>
            <a:r>
              <a:rPr lang="fr-CA" sz="1500" b="1" i="1" dirty="0">
                <a:latin typeface="Arial" charset="0"/>
                <a:cs typeface="Arial" charset="0"/>
              </a:rPr>
              <a:t> </a:t>
            </a:r>
            <a:r>
              <a:rPr lang="fr-CA" sz="1500" b="1" dirty="0">
                <a:latin typeface="Arial" charset="0"/>
                <a:cs typeface="Arial" charset="0"/>
              </a:rPr>
              <a:t>:</a:t>
            </a:r>
            <a:endParaRPr lang="fr-CA" sz="1500" b="1" i="1" dirty="0">
              <a:latin typeface="Arial" charset="0"/>
              <a:cs typeface="Arial" charset="0"/>
            </a:endParaRPr>
          </a:p>
          <a:p>
            <a:pPr marL="179388" lvl="1" indent="0">
              <a:buSzPct val="80000"/>
            </a:pPr>
            <a:r>
              <a:rPr lang="fr-CA" sz="1500" dirty="0">
                <a:latin typeface="Arial" charset="0"/>
                <a:cs typeface="Arial" charset="0"/>
              </a:rPr>
              <a:t>Enveloppe de certains axones (mais jamais des dendrites ou corps cellulaires) composée de plusieurs couches concentriques de membranes plasmiques.</a:t>
            </a:r>
          </a:p>
          <a:p>
            <a:pPr marL="363538" lvl="2" indent="-187325">
              <a:buFont typeface="Arial" panose="020B0604020202020204" pitchFamily="34" charset="0"/>
              <a:buChar char="−"/>
            </a:pPr>
            <a:r>
              <a:rPr lang="fr-CA" sz="1500" dirty="0">
                <a:latin typeface="Arial" charset="0"/>
              </a:rPr>
              <a:t>Produite par les oligodendrocytes du SNC et les cellules de Schwann du SNP.</a:t>
            </a:r>
            <a:endParaRPr lang="fr-CA" sz="1500" dirty="0">
              <a:latin typeface="Arial" charset="0"/>
              <a:cs typeface="Arial" charset="0"/>
            </a:endParaRPr>
          </a:p>
          <a:p>
            <a:pPr marL="363538" lvl="2" indent="-187325">
              <a:buFont typeface="Arial" panose="020B0604020202020204" pitchFamily="34" charset="0"/>
              <a:buChar char="−"/>
            </a:pPr>
            <a:r>
              <a:rPr lang="fr-CA" sz="1500" dirty="0">
                <a:latin typeface="Arial" charset="0"/>
              </a:rPr>
              <a:t>Isole électriquement l’axone et, surtout, augmente la vitesse de propagation du potentiel d’action.</a:t>
            </a:r>
            <a:endParaRPr lang="fr-CA" sz="1500" dirty="0">
              <a:latin typeface="Arial" charset="0"/>
              <a:cs typeface="Arial" charset="0"/>
            </a:endParaRPr>
          </a:p>
          <a:p>
            <a:pPr lvl="1">
              <a:spcBef>
                <a:spcPts val="600"/>
              </a:spcBef>
              <a:spcAft>
                <a:spcPts val="0"/>
              </a:spcAft>
              <a:buSzPct val="80000"/>
              <a:buFont typeface="Wingdings" pitchFamily="2" charset="2"/>
              <a:buChar char="§"/>
            </a:pPr>
            <a:r>
              <a:rPr lang="fr-CA" sz="1500" b="1" i="1" dirty="0">
                <a:latin typeface="Arial" charset="0"/>
                <a:cs typeface="Arial" charset="0"/>
              </a:rPr>
              <a:t>Nœuds de Ranvier </a:t>
            </a:r>
            <a:r>
              <a:rPr lang="fr-CA" sz="1500" b="1" dirty="0">
                <a:latin typeface="Arial" charset="0"/>
                <a:cs typeface="Arial" charset="0"/>
              </a:rPr>
              <a:t>:</a:t>
            </a:r>
            <a:r>
              <a:rPr lang="fr-CA" sz="1500" dirty="0">
                <a:latin typeface="Arial" charset="0"/>
                <a:cs typeface="Arial" charset="0"/>
              </a:rPr>
              <a:t> interstices dans la gaine de myéline; apparaissent à intervalles réguliers le long de l’axone. Chaque cellule de Schwann enveloppe un segment entre deux nœuds.</a:t>
            </a:r>
            <a:endParaRPr lang="fr-CA" sz="1500" dirty="0">
              <a:latin typeface="Arial" charset="0"/>
            </a:endParaRPr>
          </a:p>
          <a:p>
            <a:pPr lvl="1">
              <a:spcBef>
                <a:spcPts val="600"/>
              </a:spcBef>
              <a:spcAft>
                <a:spcPts val="0"/>
              </a:spcAft>
              <a:buSzPct val="80000"/>
              <a:buFont typeface="Wingdings" pitchFamily="2" charset="2"/>
              <a:buChar char="§"/>
            </a:pPr>
            <a:r>
              <a:rPr lang="fr-CA" sz="1500" b="1" i="1" dirty="0">
                <a:latin typeface="Arial" charset="0"/>
                <a:cs typeface="Arial" charset="0"/>
              </a:rPr>
              <a:t>Axones myélinisés </a:t>
            </a:r>
            <a:r>
              <a:rPr lang="fr-CA" sz="1500" b="1" dirty="0">
                <a:latin typeface="Arial" charset="0"/>
                <a:cs typeface="Arial" charset="0"/>
              </a:rPr>
              <a:t>:</a:t>
            </a:r>
            <a:r>
              <a:rPr lang="fr-CA" sz="1500" dirty="0">
                <a:latin typeface="Arial" charset="0"/>
                <a:cs typeface="Arial" charset="0"/>
              </a:rPr>
              <a:t> axones enveloppés de myéline.</a:t>
            </a:r>
            <a:endParaRPr lang="fr-CA" sz="1500" i="1" dirty="0">
              <a:latin typeface="Arial" charset="0"/>
              <a:cs typeface="Arial" charset="0"/>
            </a:endParaRPr>
          </a:p>
          <a:p>
            <a:pPr lvl="1">
              <a:spcBef>
                <a:spcPts val="600"/>
              </a:spcBef>
              <a:spcAft>
                <a:spcPts val="0"/>
              </a:spcAft>
              <a:buSzPct val="80000"/>
              <a:buFont typeface="Wingdings" pitchFamily="2" charset="2"/>
              <a:buChar char="§"/>
            </a:pPr>
            <a:r>
              <a:rPr lang="fr-CA" sz="1500" b="1" i="1" dirty="0">
                <a:latin typeface="Arial" charset="0"/>
                <a:cs typeface="Arial" charset="0"/>
              </a:rPr>
              <a:t>Axones amyélinisés </a:t>
            </a:r>
            <a:r>
              <a:rPr lang="fr-CA" sz="1500" b="1" dirty="0">
                <a:latin typeface="Arial" charset="0"/>
                <a:cs typeface="Arial" charset="0"/>
              </a:rPr>
              <a:t>:</a:t>
            </a:r>
            <a:r>
              <a:rPr lang="fr-CA" sz="1500" dirty="0">
                <a:latin typeface="Arial" charset="0"/>
                <a:cs typeface="Arial" charset="0"/>
              </a:rPr>
              <a:t> axones qui ne sont pas, ou partiellement recouverts d’une gaine de myéline.</a:t>
            </a:r>
            <a:endParaRPr lang="fr-CA" sz="1500" i="1" dirty="0">
              <a:latin typeface="Arial" charset="0"/>
              <a:cs typeface="Arial" charset="0"/>
            </a:endParaRPr>
          </a:p>
        </p:txBody>
      </p:sp>
      <p:sp>
        <p:nvSpPr>
          <p:cNvPr id="28678" name="Text Box 3"/>
          <p:cNvSpPr txBox="1">
            <a:spLocks noChangeArrowheads="1"/>
          </p:cNvSpPr>
          <p:nvPr/>
        </p:nvSpPr>
        <p:spPr bwMode="auto">
          <a:xfrm>
            <a:off x="226904" y="1023502"/>
            <a:ext cx="5489087"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a:spAutoFit/>
          </a:bodyPr>
          <a:lstStyle>
            <a:lvl1pPr>
              <a:defRPr sz="2400">
                <a:solidFill>
                  <a:schemeClr val="tx1"/>
                </a:solidFill>
                <a:latin typeface="Times New Roman" pitchFamily="18" charset="0"/>
              </a:defRPr>
            </a:lvl1pPr>
            <a:lvl2pPr marL="360363" indent="-180975">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Aft>
                <a:spcPct val="25000"/>
              </a:spcAft>
            </a:pPr>
            <a:r>
              <a:rPr lang="fr-CA" sz="1600" dirty="0">
                <a:latin typeface="Arial" charset="0"/>
              </a:rPr>
              <a:t>La vitesse dépend de deux facteurs majeurs: </a:t>
            </a:r>
            <a:r>
              <a:rPr lang="fr-CA" sz="1600" i="1" dirty="0">
                <a:latin typeface="Arial" charset="0"/>
              </a:rPr>
              <a:t>le diamètre de l’axone </a:t>
            </a:r>
            <a:r>
              <a:rPr lang="fr-CA" sz="1600" dirty="0">
                <a:latin typeface="Arial" charset="0"/>
              </a:rPr>
              <a:t>et la </a:t>
            </a:r>
            <a:r>
              <a:rPr lang="fr-CA" sz="1600" i="1" dirty="0">
                <a:latin typeface="Arial" charset="0"/>
              </a:rPr>
              <a:t>gaine de myéline</a:t>
            </a:r>
            <a:r>
              <a:rPr lang="fr-CA" sz="1600" dirty="0">
                <a:latin typeface="Arial" charset="0"/>
              </a:rPr>
              <a:t>.</a:t>
            </a:r>
            <a:endParaRPr lang="fr-CA" sz="1600" i="1" dirty="0">
              <a:latin typeface="Arial" charset="0"/>
            </a:endParaRPr>
          </a:p>
          <a:p>
            <a:pPr marL="176213" indent="-176213">
              <a:buSzPct val="110000"/>
              <a:buFontTx/>
              <a:buChar char="•"/>
            </a:pPr>
            <a:r>
              <a:rPr lang="fr-CA" sz="1500" b="1" i="1" u="sng" dirty="0">
                <a:latin typeface="Arial" charset="0"/>
              </a:rPr>
              <a:t>Diamètre de l’axone</a:t>
            </a:r>
            <a:r>
              <a:rPr lang="fr-CA" sz="1500" b="1" i="1" dirty="0">
                <a:latin typeface="Arial" charset="0"/>
              </a:rPr>
              <a:t> </a:t>
            </a:r>
            <a:r>
              <a:rPr lang="fr-CA" sz="1500" b="1" dirty="0">
                <a:latin typeface="Arial" charset="0"/>
              </a:rPr>
              <a:t>:</a:t>
            </a:r>
            <a:r>
              <a:rPr lang="fr-CA" sz="1500" dirty="0">
                <a:latin typeface="Arial" charset="0"/>
              </a:rPr>
              <a:t> </a:t>
            </a:r>
          </a:p>
          <a:p>
            <a:pPr marL="179388" lvl="1" indent="0">
              <a:spcAft>
                <a:spcPct val="25000"/>
              </a:spcAft>
              <a:buSzPct val="80000"/>
            </a:pPr>
            <a:r>
              <a:rPr lang="fr-CA" sz="1500" dirty="0">
                <a:latin typeface="Arial" charset="0"/>
              </a:rPr>
              <a:t>Plus le diamètre est grand, plus la propagation est rapide.</a:t>
            </a:r>
          </a:p>
        </p:txBody>
      </p:sp>
      <p:pic>
        <p:nvPicPr>
          <p:cNvPr id="9" name="Espace réservé du contenu 4">
            <a:extLst>
              <a:ext uri="{FF2B5EF4-FFF2-40B4-BE49-F238E27FC236}">
                <a16:creationId xmlns:a16="http://schemas.microsoft.com/office/drawing/2014/main" id="{AAC9B7BE-EFAE-4DB0-B0CD-F1CA28147C3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701"/>
          <a:stretch/>
        </p:blipFill>
        <p:spPr>
          <a:xfrm>
            <a:off x="6252477" y="214770"/>
            <a:ext cx="2680385" cy="627379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3"/>
          <p:cNvSpPr txBox="1">
            <a:spLocks noChangeArrowheads="1"/>
          </p:cNvSpPr>
          <p:nvPr/>
        </p:nvSpPr>
        <p:spPr bwMode="auto">
          <a:xfrm>
            <a:off x="263603" y="350771"/>
            <a:ext cx="8616794"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a:spAutoFit/>
          </a:bodyPr>
          <a:lstStyle>
            <a:lvl1pPr marL="123825" indent="-123825">
              <a:defRPr sz="2400">
                <a:solidFill>
                  <a:schemeClr val="tx1"/>
                </a:solidFill>
                <a:latin typeface="Times New Roman" pitchFamily="18" charset="0"/>
              </a:defRPr>
            </a:lvl1pPr>
            <a:lvl2pPr indent="-161925">
              <a:defRPr sz="2400">
                <a:solidFill>
                  <a:schemeClr val="tx1"/>
                </a:solidFill>
                <a:latin typeface="Times New Roman" pitchFamily="18" charset="0"/>
              </a:defRPr>
            </a:lvl2pPr>
            <a:lvl3pPr marL="738188" indent="-157163">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indent="0">
              <a:spcAft>
                <a:spcPct val="50000"/>
              </a:spcAft>
              <a:buSzPct val="80000"/>
            </a:pPr>
            <a:r>
              <a:rPr lang="fr-CA" sz="1600" dirty="0">
                <a:latin typeface="Arial" charset="0"/>
              </a:rPr>
              <a:t>Les potentiels d’action se propagent beaucoup plus rapidement dans les axones myélinisés que dans les axones amyélinisés (quelques 50 x ou plus).</a:t>
            </a:r>
          </a:p>
        </p:txBody>
      </p:sp>
      <p:pic>
        <p:nvPicPr>
          <p:cNvPr id="29710" name="Picture 14" descr="http://cw2.erpi.com/cw/marieb/userfiles/18_Fig_11_15_p_460.jpg"/>
          <p:cNvPicPr>
            <a:picLocks noChangeAspect="1" noChangeArrowheads="1"/>
          </p:cNvPicPr>
          <p:nvPr/>
        </p:nvPicPr>
        <p:blipFill>
          <a:blip r:embed="rId3" cstate="print"/>
          <a:srcRect l="9554" r="764" b="10205"/>
          <a:stretch>
            <a:fillRect/>
          </a:stretch>
        </p:blipFill>
        <p:spPr bwMode="auto">
          <a:xfrm>
            <a:off x="3578771" y="1054114"/>
            <a:ext cx="5233390" cy="5300868"/>
          </a:xfrm>
          <a:prstGeom prst="rect">
            <a:avLst/>
          </a:prstGeom>
          <a:noFill/>
          <a:ln>
            <a:solidFill>
              <a:srgbClr val="0000FF"/>
            </a:solidFill>
          </a:ln>
        </p:spPr>
      </p:pic>
      <p:sp>
        <p:nvSpPr>
          <p:cNvPr id="7" name="Text Box 3"/>
          <p:cNvSpPr txBox="1">
            <a:spLocks noChangeArrowheads="1"/>
          </p:cNvSpPr>
          <p:nvPr/>
        </p:nvSpPr>
        <p:spPr bwMode="auto">
          <a:xfrm>
            <a:off x="161126" y="998735"/>
            <a:ext cx="3315169" cy="2508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a:spAutoFit/>
          </a:bodyPr>
          <a:lstStyle>
            <a:lvl1pPr marL="123825" indent="-123825">
              <a:defRPr sz="2400">
                <a:solidFill>
                  <a:schemeClr val="tx1"/>
                </a:solidFill>
                <a:latin typeface="Times New Roman" pitchFamily="18" charset="0"/>
              </a:defRPr>
            </a:lvl1pPr>
            <a:lvl2pPr indent="-161925">
              <a:defRPr sz="2400">
                <a:solidFill>
                  <a:schemeClr val="tx1"/>
                </a:solidFill>
                <a:latin typeface="Times New Roman" pitchFamily="18" charset="0"/>
              </a:defRPr>
            </a:lvl2pPr>
            <a:lvl3pPr marL="738188" indent="-157163">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indent="0">
              <a:spcBef>
                <a:spcPts val="600"/>
              </a:spcBef>
              <a:spcAft>
                <a:spcPts val="0"/>
              </a:spcAft>
            </a:pPr>
            <a:r>
              <a:rPr lang="fr-CA" sz="1600" b="1" i="1" dirty="0">
                <a:latin typeface="Arial" charset="0"/>
              </a:rPr>
              <a:t>Conduction saltatoire </a:t>
            </a:r>
            <a:r>
              <a:rPr lang="fr-CA" sz="1600" b="1" dirty="0">
                <a:latin typeface="Arial" charset="0"/>
              </a:rPr>
              <a:t>:</a:t>
            </a:r>
          </a:p>
          <a:p>
            <a:pPr marL="0" lvl="1" indent="0">
              <a:spcBef>
                <a:spcPts val="300"/>
              </a:spcBef>
              <a:spcAft>
                <a:spcPts val="600"/>
              </a:spcAft>
            </a:pPr>
            <a:r>
              <a:rPr lang="fr-CA" sz="1500" dirty="0">
                <a:latin typeface="Arial" charset="0"/>
              </a:rPr>
              <a:t>Propagation des potentiels d’action le long des axones myélinisés.</a:t>
            </a:r>
          </a:p>
          <a:p>
            <a:pPr marL="176213" lvl="2" indent="-176213">
              <a:spcAft>
                <a:spcPct val="10000"/>
              </a:spcAft>
              <a:buSzPct val="90000"/>
              <a:buFontTx/>
              <a:buChar char="•"/>
            </a:pPr>
            <a:r>
              <a:rPr lang="fr-CA" sz="1500" dirty="0">
                <a:latin typeface="Arial" charset="0"/>
              </a:rPr>
              <a:t>Les canaux voltage-dépendants sont présents seulement dans les nœuds de Ranvier. </a:t>
            </a:r>
          </a:p>
          <a:p>
            <a:pPr marL="176213" lvl="2" indent="-176213">
              <a:spcAft>
                <a:spcPct val="10000"/>
              </a:spcAft>
              <a:buSzPct val="90000"/>
              <a:buFontTx/>
              <a:buChar char="•"/>
            </a:pPr>
            <a:r>
              <a:rPr lang="fr-CA" sz="1500" dirty="0">
                <a:latin typeface="Arial" charset="0"/>
              </a:rPr>
              <a:t>Ainsi, les potentiels d’action ne sont générés que dans les nœuds et  “sautent” d’un nœud à l’autre, ce qui accélère leur propagation.</a:t>
            </a:r>
          </a:p>
        </p:txBody>
      </p:sp>
      <p:sp>
        <p:nvSpPr>
          <p:cNvPr id="29700" name="Text Box 4"/>
          <p:cNvSpPr txBox="1">
            <a:spLocks noChangeArrowheads="1"/>
          </p:cNvSpPr>
          <p:nvPr/>
        </p:nvSpPr>
        <p:spPr bwMode="auto">
          <a:xfrm>
            <a:off x="7562798" y="6124849"/>
            <a:ext cx="1249363" cy="2222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400" b="1" dirty="0">
                <a:solidFill>
                  <a:schemeClr val="accent2"/>
                </a:solidFill>
                <a:latin typeface="Arial" charset="0"/>
              </a:rPr>
              <a:t>Figure 11.14</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211138" y="306070"/>
            <a:ext cx="86423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1082675" indent="-1082675">
              <a:spcAft>
                <a:spcPct val="25000"/>
              </a:spcAft>
            </a:pPr>
            <a:r>
              <a:rPr lang="fr-CA" b="1" dirty="0">
                <a:solidFill>
                  <a:schemeClr val="accent6"/>
                </a:solidFill>
                <a:latin typeface="Arial" charset="0"/>
              </a:rPr>
              <a:t>3.1.4.3	Classification des axones selon leur diamètre, leur gaine de myéline et leur vitesse de propagation</a:t>
            </a:r>
            <a:endParaRPr lang="fr-CA" dirty="0">
              <a:solidFill>
                <a:schemeClr val="accent6"/>
              </a:solidFill>
              <a:latin typeface="Arial" charset="0"/>
            </a:endParaRPr>
          </a:p>
        </p:txBody>
      </p:sp>
      <p:graphicFrame>
        <p:nvGraphicFramePr>
          <p:cNvPr id="495647" name="Group 31"/>
          <p:cNvGraphicFramePr>
            <a:graphicFrameLocks noGrp="1"/>
          </p:cNvGraphicFramePr>
          <p:nvPr>
            <p:ph/>
            <p:extLst>
              <p:ext uri="{D42A27DB-BD31-4B8C-83A1-F6EECF244321}">
                <p14:modId xmlns:p14="http://schemas.microsoft.com/office/powerpoint/2010/main" val="2659873964"/>
              </p:ext>
            </p:extLst>
          </p:nvPr>
        </p:nvGraphicFramePr>
        <p:xfrm>
          <a:off x="433387" y="1396147"/>
          <a:ext cx="8266112" cy="3079750"/>
        </p:xfrm>
        <a:graphic>
          <a:graphicData uri="http://schemas.openxmlformats.org/drawingml/2006/table">
            <a:tbl>
              <a:tblPr/>
              <a:tblGrid>
                <a:gridCol w="2155825">
                  <a:extLst>
                    <a:ext uri="{9D8B030D-6E8A-4147-A177-3AD203B41FA5}">
                      <a16:colId xmlns:a16="http://schemas.microsoft.com/office/drawing/2014/main" val="20000"/>
                    </a:ext>
                  </a:extLst>
                </a:gridCol>
                <a:gridCol w="4386262">
                  <a:extLst>
                    <a:ext uri="{9D8B030D-6E8A-4147-A177-3AD203B41FA5}">
                      <a16:colId xmlns:a16="http://schemas.microsoft.com/office/drawing/2014/main" val="20001"/>
                    </a:ext>
                  </a:extLst>
                </a:gridCol>
                <a:gridCol w="1724025">
                  <a:extLst>
                    <a:ext uri="{9D8B030D-6E8A-4147-A177-3AD203B41FA5}">
                      <a16:colId xmlns:a16="http://schemas.microsoft.com/office/drawing/2014/main" val="20002"/>
                    </a:ext>
                  </a:extLst>
                </a:gridCol>
              </a:tblGrid>
              <a:tr h="771525">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800100" algn="l"/>
                        </a:tabLst>
                      </a:pPr>
                      <a:r>
                        <a:rPr kumimoji="0" lang="fr-CA" sz="1800" b="1" i="0" u="none" strike="noStrike" cap="none" normalizeH="0" baseline="0" dirty="0">
                          <a:ln>
                            <a:noFill/>
                          </a:ln>
                          <a:solidFill>
                            <a:schemeClr val="tx1"/>
                          </a:solidFill>
                          <a:effectLst/>
                          <a:latin typeface="Calibri" panose="020F0502020204030204" pitchFamily="34" charset="0"/>
                        </a:rPr>
                        <a:t>TYPE</a:t>
                      </a:r>
                    </a:p>
                  </a:txBody>
                  <a:tcPr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cell3D prstMaterial="dkEdge">
                      <a:bevel/>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800100" algn="l"/>
                        </a:tabLst>
                      </a:pPr>
                      <a:r>
                        <a:rPr kumimoji="0" lang="fr-CA" sz="1800" b="1" i="0" u="none" strike="noStrike" cap="none" normalizeH="0" baseline="0" dirty="0">
                          <a:ln>
                            <a:noFill/>
                          </a:ln>
                          <a:solidFill>
                            <a:schemeClr val="tx1"/>
                          </a:solidFill>
                          <a:effectLst/>
                          <a:latin typeface="Calibri" panose="020F0502020204030204" pitchFamily="34" charset="0"/>
                          <a:cs typeface="Times New Roman" pitchFamily="18" charset="0"/>
                          <a:sym typeface="Symbol" pitchFamily="18" charset="2"/>
                        </a:rPr>
                        <a:t>Calibre des axones et degré de leur myélinisation</a:t>
                      </a:r>
                    </a:p>
                  </a:txBody>
                  <a:tcPr marL="90000" marR="90000" marT="46800" marB="4680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cell3D prstMaterial="dkEdge">
                      <a:bevel/>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800100" algn="l"/>
                        </a:tabLst>
                      </a:pPr>
                      <a:r>
                        <a:rPr kumimoji="0" lang="fr-CA" sz="1800" b="1" i="0" u="none" strike="noStrike" cap="none" normalizeH="0" baseline="0" dirty="0">
                          <a:ln>
                            <a:noFill/>
                          </a:ln>
                          <a:solidFill>
                            <a:schemeClr val="tx1"/>
                          </a:solidFill>
                          <a:effectLst/>
                          <a:latin typeface="Calibri" panose="020F0502020204030204" pitchFamily="34" charset="0"/>
                        </a:rPr>
                        <a:t>Vitesse de propagation</a:t>
                      </a:r>
                    </a:p>
                  </a:txBody>
                  <a:tcPr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cell3D prstMaterial="dkEdge">
                      <a:bevel/>
                      <a:lightRig rig="flood" dir="t"/>
                    </a:cell3D>
                    <a:noFill/>
                  </a:tcPr>
                </a:tc>
                <a:extLst>
                  <a:ext uri="{0D108BD9-81ED-4DB2-BD59-A6C34878D82A}">
                    <a16:rowId xmlns:a16="http://schemas.microsoft.com/office/drawing/2014/main" val="10000"/>
                  </a:ext>
                </a:extLst>
              </a:tr>
              <a:tr h="771525">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800100" algn="l"/>
                        </a:tabLst>
                      </a:pPr>
                      <a:r>
                        <a:rPr kumimoji="0" lang="fr-CA" sz="1800" b="0" i="0" u="none" strike="noStrike" cap="none" normalizeH="0" baseline="0" dirty="0">
                          <a:ln>
                            <a:noFill/>
                          </a:ln>
                          <a:solidFill>
                            <a:schemeClr val="tx1"/>
                          </a:solidFill>
                          <a:effectLst/>
                          <a:latin typeface="Calibri" panose="020F0502020204030204" pitchFamily="34" charset="0"/>
                          <a:cs typeface="Times New Roman" pitchFamily="18" charset="0"/>
                        </a:rPr>
                        <a:t>Neurofibres* du groupe A</a:t>
                      </a:r>
                      <a:endParaRPr kumimoji="0" lang="fr-CA" sz="1800" b="0" i="0" u="none" strike="noStrike" cap="none" normalizeH="0" baseline="0" dirty="0">
                        <a:ln>
                          <a:noFill/>
                        </a:ln>
                        <a:solidFill>
                          <a:schemeClr val="tx1"/>
                        </a:solidFill>
                        <a:effectLst/>
                        <a:latin typeface="Calibri" panose="020F0502020204030204" pitchFamily="34" charset="0"/>
                      </a:endParaRPr>
                    </a:p>
                  </a:txBody>
                  <a:tcPr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cell3D prstMaterial="dkEdge">
                      <a:bevel/>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800100" algn="l"/>
                        </a:tabLst>
                      </a:pPr>
                      <a:r>
                        <a:rPr kumimoji="0" lang="fr-CA" sz="1800" b="0" i="0" u="none" strike="noStrike" cap="none" normalizeH="0" baseline="0" dirty="0">
                          <a:ln>
                            <a:noFill/>
                          </a:ln>
                          <a:solidFill>
                            <a:schemeClr val="tx1"/>
                          </a:solidFill>
                          <a:effectLst/>
                          <a:latin typeface="Calibri" panose="020F0502020204030204" pitchFamily="34" charset="0"/>
                          <a:cs typeface="Times New Roman" pitchFamily="18" charset="0"/>
                        </a:rPr>
                        <a:t>Gros calibre (diamètre = 5-20 </a:t>
                      </a:r>
                      <a:r>
                        <a:rPr kumimoji="0" lang="fr-CA" sz="1800" b="0" i="0" u="none" strike="noStrike" cap="none" normalizeH="0" baseline="0" dirty="0">
                          <a:ln>
                            <a:noFill/>
                          </a:ln>
                          <a:solidFill>
                            <a:schemeClr val="tx1"/>
                          </a:solidFill>
                          <a:effectLst/>
                          <a:latin typeface="Calibri" panose="020F0502020204030204" pitchFamily="34" charset="0"/>
                          <a:cs typeface="Times New Roman" pitchFamily="18" charset="0"/>
                          <a:sym typeface="Symbol" pitchFamily="18" charset="2"/>
                        </a:rPr>
                        <a:t></a:t>
                      </a:r>
                      <a:r>
                        <a:rPr kumimoji="0" lang="fr-CA" sz="1800" b="0" i="0" u="none" strike="noStrike" cap="none" normalizeH="0" baseline="0" dirty="0">
                          <a:ln>
                            <a:noFill/>
                          </a:ln>
                          <a:solidFill>
                            <a:schemeClr val="tx1"/>
                          </a:solidFill>
                          <a:effectLst/>
                          <a:latin typeface="Calibri" panose="020F0502020204030204" pitchFamily="34" charset="0"/>
                          <a:cs typeface="Times New Roman" pitchFamily="18" charset="0"/>
                        </a:rPr>
                        <a:t>m)</a:t>
                      </a:r>
                      <a:endParaRPr kumimoji="0" lang="fr-CA" sz="1800" b="0" i="0" u="none" strike="noStrike" cap="none" normalizeH="0" baseline="0" dirty="0">
                        <a:ln>
                          <a:noFill/>
                        </a:ln>
                        <a:solidFill>
                          <a:schemeClr val="tx1"/>
                        </a:solidFill>
                        <a:effectLst/>
                        <a:latin typeface="Calibri" panose="020F0502020204030204" pitchFamily="34" charset="0"/>
                        <a:cs typeface="Times New Roman" pitchFamily="18" charset="0"/>
                        <a:sym typeface="Symbol" pitchFamily="18" charset="2"/>
                      </a:endParaRPr>
                    </a:p>
                    <a:p>
                      <a:pPr marL="0" marR="0" lvl="0" indent="0" algn="ctr" defTabSz="914400" rtl="0" eaLnBrk="0" fontAlgn="base" latinLnBrk="0" hangingPunct="0">
                        <a:lnSpc>
                          <a:spcPct val="100000"/>
                        </a:lnSpc>
                        <a:spcBef>
                          <a:spcPct val="0"/>
                        </a:spcBef>
                        <a:spcAft>
                          <a:spcPct val="0"/>
                        </a:spcAft>
                        <a:buClrTx/>
                        <a:buSzTx/>
                        <a:buFontTx/>
                        <a:buNone/>
                        <a:tabLst>
                          <a:tab pos="800100" algn="l"/>
                        </a:tabLst>
                      </a:pPr>
                      <a:r>
                        <a:rPr kumimoji="0" lang="fr-CA" sz="1800" b="0" i="0" u="none" strike="noStrike" cap="none" normalizeH="0" baseline="0" dirty="0">
                          <a:ln>
                            <a:noFill/>
                          </a:ln>
                          <a:solidFill>
                            <a:schemeClr val="tx1"/>
                          </a:solidFill>
                          <a:effectLst/>
                          <a:latin typeface="Calibri" panose="020F0502020204030204" pitchFamily="34" charset="0"/>
                          <a:cs typeface="Times New Roman" pitchFamily="18" charset="0"/>
                          <a:sym typeface="Symbol" pitchFamily="18" charset="2"/>
                        </a:rPr>
                        <a:t>Gaine de myéline épaisse</a:t>
                      </a:r>
                    </a:p>
                  </a:txBody>
                  <a:tcPr marL="90000" marR="90000" marT="46800" marB="4680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cell3D prstMaterial="dkEdge">
                      <a:bevel/>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800100" algn="l"/>
                        </a:tabLst>
                      </a:pPr>
                      <a:r>
                        <a:rPr kumimoji="0" lang="fr-CA" sz="1800" b="0" i="0" u="none" strike="noStrike" cap="none" normalizeH="0" baseline="0" dirty="0">
                          <a:ln>
                            <a:noFill/>
                          </a:ln>
                          <a:solidFill>
                            <a:schemeClr val="tx1"/>
                          </a:solidFill>
                          <a:effectLst/>
                          <a:latin typeface="Calibri" panose="020F0502020204030204" pitchFamily="34" charset="0"/>
                          <a:cs typeface="Times New Roman" pitchFamily="18" charset="0"/>
                        </a:rPr>
                        <a:t>15-150 m/sec</a:t>
                      </a:r>
                      <a:endParaRPr kumimoji="0" lang="fr-CA" sz="1800" b="0" i="0" u="none" strike="noStrike" cap="none" normalizeH="0" baseline="0" dirty="0">
                        <a:ln>
                          <a:noFill/>
                        </a:ln>
                        <a:solidFill>
                          <a:schemeClr val="tx1"/>
                        </a:solidFill>
                        <a:effectLst/>
                        <a:latin typeface="Calibri" panose="020F0502020204030204" pitchFamily="34" charset="0"/>
                      </a:endParaRPr>
                    </a:p>
                  </a:txBody>
                  <a:tcPr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cell3D prstMaterial="dkEdge">
                      <a:bevel/>
                      <a:lightRig rig="flood" dir="t"/>
                    </a:cell3D>
                    <a:noFill/>
                  </a:tcPr>
                </a:tc>
                <a:extLst>
                  <a:ext uri="{0D108BD9-81ED-4DB2-BD59-A6C34878D82A}">
                    <a16:rowId xmlns:a16="http://schemas.microsoft.com/office/drawing/2014/main" val="10001"/>
                  </a:ext>
                </a:extLst>
              </a:tr>
              <a:tr h="768350">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800100" algn="l"/>
                        </a:tabLst>
                      </a:pPr>
                      <a:r>
                        <a:rPr kumimoji="0" lang="fr-CA" sz="1800" b="0" i="0" u="none" strike="noStrike" cap="none" normalizeH="0" baseline="0" dirty="0">
                          <a:ln>
                            <a:noFill/>
                          </a:ln>
                          <a:solidFill>
                            <a:schemeClr val="tx1"/>
                          </a:solidFill>
                          <a:effectLst/>
                          <a:latin typeface="Calibri" panose="020F0502020204030204" pitchFamily="34" charset="0"/>
                          <a:cs typeface="Times New Roman" pitchFamily="18" charset="0"/>
                        </a:rPr>
                        <a:t>Neurofibres* du groupe B</a:t>
                      </a:r>
                      <a:endParaRPr kumimoji="0" lang="fr-CA" sz="1800" b="0" i="0" u="none" strike="noStrike" cap="none" normalizeH="0" baseline="0" dirty="0">
                        <a:ln>
                          <a:noFill/>
                        </a:ln>
                        <a:solidFill>
                          <a:schemeClr val="tx1"/>
                        </a:solidFill>
                        <a:effectLst/>
                        <a:latin typeface="Calibri" panose="020F0502020204030204" pitchFamily="34" charset="0"/>
                      </a:endParaRPr>
                    </a:p>
                  </a:txBody>
                  <a:tcPr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cell3D prstMaterial="dkEdge">
                      <a:bevel/>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800100" algn="l"/>
                        </a:tabLst>
                      </a:pPr>
                      <a:r>
                        <a:rPr kumimoji="0" lang="fr-CA" sz="1800" b="0" i="0" u="none" strike="noStrike" cap="none" normalizeH="0" baseline="0" dirty="0">
                          <a:ln>
                            <a:noFill/>
                          </a:ln>
                          <a:solidFill>
                            <a:schemeClr val="tx1"/>
                          </a:solidFill>
                          <a:effectLst/>
                          <a:latin typeface="Calibri" panose="020F0502020204030204" pitchFamily="34" charset="0"/>
                          <a:cs typeface="Times New Roman" pitchFamily="18" charset="0"/>
                        </a:rPr>
                        <a:t>Calibre intermédiaire (diamètre = 2-3 </a:t>
                      </a:r>
                      <a:r>
                        <a:rPr kumimoji="0" lang="fr-CA" sz="1800" b="0" i="0" u="none" strike="noStrike" cap="none" normalizeH="0" baseline="0" dirty="0">
                          <a:ln>
                            <a:noFill/>
                          </a:ln>
                          <a:solidFill>
                            <a:schemeClr val="tx1"/>
                          </a:solidFill>
                          <a:effectLst/>
                          <a:latin typeface="Calibri" panose="020F0502020204030204" pitchFamily="34" charset="0"/>
                          <a:cs typeface="Times New Roman" pitchFamily="18" charset="0"/>
                          <a:sym typeface="Symbol" pitchFamily="18" charset="2"/>
                        </a:rPr>
                        <a:t></a:t>
                      </a:r>
                      <a:r>
                        <a:rPr kumimoji="0" lang="fr-CA" sz="1800" b="0" i="0" u="none" strike="noStrike" cap="none" normalizeH="0" baseline="0" dirty="0">
                          <a:ln>
                            <a:noFill/>
                          </a:ln>
                          <a:solidFill>
                            <a:schemeClr val="tx1"/>
                          </a:solidFill>
                          <a:effectLst/>
                          <a:latin typeface="Calibri" panose="020F0502020204030204" pitchFamily="34" charset="0"/>
                          <a:cs typeface="Times New Roman" pitchFamily="18" charset="0"/>
                        </a:rPr>
                        <a:t>m)</a:t>
                      </a:r>
                      <a:endParaRPr kumimoji="0" lang="fr-CA" sz="1800" b="0" i="0" u="none" strike="noStrike" cap="none" normalizeH="0" baseline="0" dirty="0">
                        <a:ln>
                          <a:noFill/>
                        </a:ln>
                        <a:solidFill>
                          <a:schemeClr val="tx1"/>
                        </a:solidFill>
                        <a:effectLst/>
                        <a:latin typeface="Calibri" panose="020F0502020204030204" pitchFamily="34" charset="0"/>
                        <a:cs typeface="Times New Roman" pitchFamily="18" charset="0"/>
                        <a:sym typeface="Symbol" pitchFamily="18" charset="2"/>
                      </a:endParaRPr>
                    </a:p>
                    <a:p>
                      <a:pPr marL="0" marR="0" lvl="0" indent="0" algn="ctr" defTabSz="914400" rtl="0" eaLnBrk="0" fontAlgn="base" latinLnBrk="0" hangingPunct="0">
                        <a:lnSpc>
                          <a:spcPct val="100000"/>
                        </a:lnSpc>
                        <a:spcBef>
                          <a:spcPct val="0"/>
                        </a:spcBef>
                        <a:spcAft>
                          <a:spcPct val="0"/>
                        </a:spcAft>
                        <a:buClrTx/>
                        <a:buSzTx/>
                        <a:buFontTx/>
                        <a:buNone/>
                        <a:tabLst>
                          <a:tab pos="800100" algn="l"/>
                        </a:tabLst>
                      </a:pPr>
                      <a:r>
                        <a:rPr kumimoji="0" lang="fr-CA" sz="1800" b="0" i="0" u="none" strike="noStrike" cap="none" normalizeH="0" baseline="0" dirty="0">
                          <a:ln>
                            <a:noFill/>
                          </a:ln>
                          <a:solidFill>
                            <a:schemeClr val="tx1"/>
                          </a:solidFill>
                          <a:effectLst/>
                          <a:latin typeface="Calibri" panose="020F0502020204030204" pitchFamily="34" charset="0"/>
                          <a:cs typeface="Times New Roman" pitchFamily="18" charset="0"/>
                          <a:sym typeface="Symbol" pitchFamily="18" charset="2"/>
                        </a:rPr>
                        <a:t>Légèrement myélinisés</a:t>
                      </a:r>
                    </a:p>
                  </a:txBody>
                  <a:tcPr marL="90000" marR="90000" marT="46800" marB="4680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cell3D prstMaterial="dkEdge">
                      <a:bevel/>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800100" algn="l"/>
                        </a:tabLst>
                      </a:pPr>
                      <a:r>
                        <a:rPr kumimoji="0" lang="fr-CA" sz="1800" b="0" i="0" u="none" strike="noStrike" cap="none" normalizeH="0" baseline="0" dirty="0">
                          <a:ln>
                            <a:noFill/>
                          </a:ln>
                          <a:solidFill>
                            <a:schemeClr val="tx1"/>
                          </a:solidFill>
                          <a:effectLst/>
                          <a:latin typeface="Calibri" panose="020F0502020204030204" pitchFamily="34" charset="0"/>
                          <a:cs typeface="Times New Roman" pitchFamily="18" charset="0"/>
                        </a:rPr>
                        <a:t>3-15 m/sec</a:t>
                      </a:r>
                      <a:endParaRPr kumimoji="0" lang="fr-CA" sz="1800" b="0" i="0" u="none" strike="noStrike" cap="none" normalizeH="0" baseline="0" dirty="0">
                        <a:ln>
                          <a:noFill/>
                        </a:ln>
                        <a:solidFill>
                          <a:schemeClr val="tx1"/>
                        </a:solidFill>
                        <a:effectLst/>
                        <a:latin typeface="Calibri" panose="020F0502020204030204" pitchFamily="34" charset="0"/>
                      </a:endParaRPr>
                    </a:p>
                  </a:txBody>
                  <a:tcPr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cell3D prstMaterial="dkEdge">
                      <a:bevel/>
                      <a:lightRig rig="flood" dir="t"/>
                    </a:cell3D>
                    <a:noFill/>
                  </a:tcPr>
                </a:tc>
                <a:extLst>
                  <a:ext uri="{0D108BD9-81ED-4DB2-BD59-A6C34878D82A}">
                    <a16:rowId xmlns:a16="http://schemas.microsoft.com/office/drawing/2014/main" val="10002"/>
                  </a:ext>
                </a:extLst>
              </a:tr>
              <a:tr h="768350">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800100" algn="l"/>
                        </a:tabLst>
                      </a:pPr>
                      <a:r>
                        <a:rPr kumimoji="0" lang="fr-CA" sz="1800" b="0" i="0" u="none" strike="noStrike" cap="none" normalizeH="0" baseline="0" dirty="0">
                          <a:ln>
                            <a:noFill/>
                          </a:ln>
                          <a:solidFill>
                            <a:schemeClr val="tx1"/>
                          </a:solidFill>
                          <a:effectLst/>
                          <a:latin typeface="Calibri" panose="020F0502020204030204" pitchFamily="34" charset="0"/>
                          <a:cs typeface="Times New Roman" pitchFamily="18" charset="0"/>
                        </a:rPr>
                        <a:t>Neurofibres* du</a:t>
                      </a:r>
                    </a:p>
                    <a:p>
                      <a:pPr marL="0" marR="0" lvl="0" indent="0" algn="ctr" defTabSz="914400" rtl="0" eaLnBrk="0" fontAlgn="base" latinLnBrk="0" hangingPunct="0">
                        <a:lnSpc>
                          <a:spcPct val="100000"/>
                        </a:lnSpc>
                        <a:spcBef>
                          <a:spcPct val="0"/>
                        </a:spcBef>
                        <a:spcAft>
                          <a:spcPct val="0"/>
                        </a:spcAft>
                        <a:buClrTx/>
                        <a:buSzTx/>
                        <a:buFontTx/>
                        <a:buNone/>
                        <a:tabLst>
                          <a:tab pos="800100" algn="l"/>
                        </a:tabLst>
                      </a:pPr>
                      <a:r>
                        <a:rPr kumimoji="0" lang="fr-CA" sz="1800" b="0" i="0" u="none" strike="noStrike" cap="none" normalizeH="0" baseline="0" dirty="0">
                          <a:ln>
                            <a:noFill/>
                          </a:ln>
                          <a:solidFill>
                            <a:schemeClr val="tx1"/>
                          </a:solidFill>
                          <a:effectLst/>
                          <a:latin typeface="Calibri" panose="020F0502020204030204" pitchFamily="34" charset="0"/>
                          <a:cs typeface="Times New Roman" pitchFamily="18" charset="0"/>
                        </a:rPr>
                        <a:t>groupe C</a:t>
                      </a:r>
                      <a:endParaRPr kumimoji="0" lang="fr-CA" sz="1800" b="0" i="0" u="none" strike="noStrike" cap="none" normalizeH="0" baseline="0" dirty="0">
                        <a:ln>
                          <a:noFill/>
                        </a:ln>
                        <a:solidFill>
                          <a:schemeClr val="tx1"/>
                        </a:solidFill>
                        <a:effectLst/>
                        <a:latin typeface="Calibri" panose="020F0502020204030204" pitchFamily="34" charset="0"/>
                      </a:endParaRPr>
                    </a:p>
                  </a:txBody>
                  <a:tcPr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cell3D prstMaterial="dkEdge">
                      <a:bevel/>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800100" algn="l"/>
                        </a:tabLst>
                      </a:pPr>
                      <a:r>
                        <a:rPr kumimoji="0" lang="fr-CA" sz="1800" b="0" i="0" u="none" strike="noStrike" cap="none" normalizeH="0" baseline="0" dirty="0">
                          <a:ln>
                            <a:noFill/>
                          </a:ln>
                          <a:solidFill>
                            <a:schemeClr val="tx1"/>
                          </a:solidFill>
                          <a:effectLst/>
                          <a:latin typeface="Calibri" panose="020F0502020204030204" pitchFamily="34" charset="0"/>
                          <a:cs typeface="Times New Roman" pitchFamily="18" charset="0"/>
                        </a:rPr>
                        <a:t>Petit calibre (diamètre = 0.5-2 </a:t>
                      </a:r>
                      <a:r>
                        <a:rPr kumimoji="0" lang="fr-CA" sz="1800" b="0" i="0" u="none" strike="noStrike" cap="none" normalizeH="0" baseline="0" dirty="0">
                          <a:ln>
                            <a:noFill/>
                          </a:ln>
                          <a:solidFill>
                            <a:schemeClr val="tx1"/>
                          </a:solidFill>
                          <a:effectLst/>
                          <a:latin typeface="Calibri" panose="020F0502020204030204" pitchFamily="34" charset="0"/>
                          <a:cs typeface="Times New Roman" pitchFamily="18" charset="0"/>
                          <a:sym typeface="Symbol" pitchFamily="18" charset="2"/>
                        </a:rPr>
                        <a:t></a:t>
                      </a:r>
                      <a:r>
                        <a:rPr kumimoji="0" lang="fr-CA" sz="1800" b="0" i="0" u="none" strike="noStrike" cap="none" normalizeH="0" baseline="0" dirty="0">
                          <a:ln>
                            <a:noFill/>
                          </a:ln>
                          <a:solidFill>
                            <a:schemeClr val="tx1"/>
                          </a:solidFill>
                          <a:effectLst/>
                          <a:latin typeface="Calibri" panose="020F0502020204030204" pitchFamily="34" charset="0"/>
                          <a:cs typeface="Times New Roman" pitchFamily="18" charset="0"/>
                        </a:rPr>
                        <a:t>m) Amyélinisés</a:t>
                      </a:r>
                      <a:endParaRPr kumimoji="0" lang="fr-CA" sz="1800" b="0" i="0" u="none" strike="noStrike" cap="none" normalizeH="0" baseline="0" dirty="0">
                        <a:ln>
                          <a:noFill/>
                        </a:ln>
                        <a:solidFill>
                          <a:schemeClr val="tx1"/>
                        </a:solidFill>
                        <a:effectLst/>
                        <a:latin typeface="Calibri" panose="020F0502020204030204" pitchFamily="34" charset="0"/>
                        <a:cs typeface="Times New Roman" pitchFamily="18" charset="0"/>
                        <a:sym typeface="Symbol" pitchFamily="18" charset="2"/>
                      </a:endParaRPr>
                    </a:p>
                  </a:txBody>
                  <a:tcPr marL="90000" marR="90000" marT="46800" marB="4680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cell3D prstMaterial="dkEdge">
                      <a:bevel/>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800100" algn="l"/>
                        </a:tabLst>
                      </a:pPr>
                      <a:r>
                        <a:rPr kumimoji="0" lang="fr-CA" sz="1800" b="0" i="0" u="none" strike="noStrike" cap="none" normalizeH="0" baseline="0" dirty="0">
                          <a:ln>
                            <a:noFill/>
                          </a:ln>
                          <a:solidFill>
                            <a:schemeClr val="tx1"/>
                          </a:solidFill>
                          <a:effectLst/>
                          <a:latin typeface="Calibri" panose="020F0502020204030204" pitchFamily="34" charset="0"/>
                          <a:cs typeface="Times New Roman" pitchFamily="18" charset="0"/>
                        </a:rPr>
                        <a:t>0.5-2 m/sec</a:t>
                      </a:r>
                      <a:endParaRPr kumimoji="0" lang="fr-CA" sz="1800" b="0" i="0" u="none" strike="noStrike" cap="none" normalizeH="0" baseline="0" dirty="0">
                        <a:ln>
                          <a:noFill/>
                        </a:ln>
                        <a:solidFill>
                          <a:schemeClr val="tx1"/>
                        </a:solidFill>
                        <a:effectLst/>
                        <a:latin typeface="Calibri" panose="020F0502020204030204" pitchFamily="34" charset="0"/>
                      </a:endParaRPr>
                    </a:p>
                  </a:txBody>
                  <a:tcPr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cell3D prstMaterial="dkEdge">
                      <a:bevel/>
                      <a:lightRig rig="flood" dir="t"/>
                    </a:cell3D>
                    <a:noFill/>
                  </a:tcPr>
                </a:tc>
                <a:extLst>
                  <a:ext uri="{0D108BD9-81ED-4DB2-BD59-A6C34878D82A}">
                    <a16:rowId xmlns:a16="http://schemas.microsoft.com/office/drawing/2014/main" val="10003"/>
                  </a:ext>
                </a:extLst>
              </a:tr>
            </a:tbl>
          </a:graphicData>
        </a:graphic>
      </p:graphicFrame>
      <p:sp>
        <p:nvSpPr>
          <p:cNvPr id="30741" name="Text Box 32"/>
          <p:cNvSpPr txBox="1">
            <a:spLocks noChangeArrowheads="1"/>
          </p:cNvSpPr>
          <p:nvPr/>
        </p:nvSpPr>
        <p:spPr bwMode="auto">
          <a:xfrm>
            <a:off x="433386" y="4661535"/>
            <a:ext cx="285526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fr-CA" sz="1600" dirty="0">
                <a:latin typeface="Arial" charset="0"/>
              </a:rPr>
              <a:t>* </a:t>
            </a:r>
            <a:r>
              <a:rPr lang="fr-CA" sz="1600" i="1" dirty="0">
                <a:latin typeface="Arial" charset="0"/>
              </a:rPr>
              <a:t>Neurofibre </a:t>
            </a:r>
            <a:r>
              <a:rPr lang="fr-CA" sz="1600" dirty="0">
                <a:latin typeface="Arial" charset="0"/>
              </a:rPr>
              <a:t>: tout axone long</a:t>
            </a:r>
            <a:endParaRPr lang="fr-CA" sz="1600" i="1" dirty="0">
              <a:latin typeface="Arial"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body" idx="4294967295"/>
          </p:nvPr>
        </p:nvSpPr>
        <p:spPr>
          <a:xfrm>
            <a:off x="417513" y="370490"/>
            <a:ext cx="8270875" cy="4359165"/>
          </a:xfrm>
          <a:prstGeom prst="rect">
            <a:avLst/>
          </a:prstGeom>
          <a:ln>
            <a:solidFill>
              <a:srgbClr val="FF0000"/>
            </a:solidFill>
            <a:miter lim="800000"/>
            <a:headEnd/>
            <a:tailEnd/>
          </a:ln>
        </p:spPr>
        <p:txBody>
          <a:bodyPr/>
          <a:lstStyle/>
          <a:p>
            <a:pPr marL="0" indent="0" eaLnBrk="1" hangingPunct="1">
              <a:lnSpc>
                <a:spcPct val="90000"/>
              </a:lnSpc>
              <a:spcBef>
                <a:spcPts val="600"/>
              </a:spcBef>
              <a:spcAft>
                <a:spcPct val="30000"/>
              </a:spcAft>
              <a:buFont typeface="Wingdings" pitchFamily="2" charset="2"/>
              <a:buNone/>
            </a:pPr>
            <a:r>
              <a:rPr lang="fr-CA" sz="2700" dirty="0">
                <a:solidFill>
                  <a:srgbClr val="FF0000"/>
                </a:solidFill>
                <a:latin typeface="Calibri" pitchFamily="34" charset="0"/>
                <a:cs typeface="Calibri" pitchFamily="34" charset="0"/>
              </a:rPr>
              <a:t>Potentiel d’action (P.A.), questions récapitulatives</a:t>
            </a:r>
            <a:endParaRPr lang="fr-CA" sz="2700" dirty="0">
              <a:latin typeface="Calibri" pitchFamily="34" charset="0"/>
              <a:cs typeface="Calibri" pitchFamily="34" charset="0"/>
            </a:endParaRPr>
          </a:p>
          <a:p>
            <a:pPr marL="361950" lvl="1" indent="-361950" eaLnBrk="1" hangingPunct="1">
              <a:lnSpc>
                <a:spcPct val="90000"/>
              </a:lnSpc>
              <a:spcAft>
                <a:spcPct val="15000"/>
              </a:spcAft>
              <a:buClr>
                <a:srgbClr val="FF0000"/>
              </a:buClr>
              <a:buSzTx/>
              <a:buFont typeface="Wingdings" pitchFamily="2" charset="2"/>
              <a:buNone/>
            </a:pPr>
            <a:r>
              <a:rPr lang="fr-CA" sz="2400" dirty="0">
                <a:latin typeface="Calibri" pitchFamily="34" charset="0"/>
                <a:cs typeface="Calibri" pitchFamily="34" charset="0"/>
              </a:rPr>
              <a:t>1) 	Prédisez les effets des changements suivants sur :</a:t>
            </a:r>
          </a:p>
          <a:p>
            <a:pPr marL="715963" lvl="1" indent="-354013" eaLnBrk="1" hangingPunct="1">
              <a:lnSpc>
                <a:spcPct val="90000"/>
              </a:lnSpc>
              <a:spcAft>
                <a:spcPct val="15000"/>
              </a:spcAft>
              <a:buClrTx/>
              <a:buSzTx/>
              <a:buFont typeface="Wingdings" pitchFamily="2" charset="2"/>
              <a:buAutoNum type="romanLcParenR"/>
              <a:tabLst>
                <a:tab pos="715963" algn="l"/>
              </a:tabLst>
            </a:pPr>
            <a:r>
              <a:rPr lang="fr-CA" sz="2400" u="sng" dirty="0">
                <a:latin typeface="Calibri" pitchFamily="34" charset="0"/>
                <a:cs typeface="Calibri" pitchFamily="34" charset="0"/>
              </a:rPr>
              <a:t>l’amplitude du P.A.</a:t>
            </a:r>
            <a:endParaRPr lang="fr-CA" sz="2400" dirty="0">
              <a:latin typeface="Calibri" pitchFamily="34" charset="0"/>
              <a:cs typeface="Calibri" pitchFamily="34" charset="0"/>
            </a:endParaRPr>
          </a:p>
          <a:p>
            <a:pPr marL="715963" lvl="1" indent="-354013" eaLnBrk="1" hangingPunct="1">
              <a:spcAft>
                <a:spcPts val="1200"/>
              </a:spcAft>
              <a:buClrTx/>
              <a:buSzTx/>
              <a:buFont typeface="Wingdings" pitchFamily="2" charset="2"/>
              <a:buAutoNum type="romanLcParenR"/>
              <a:tabLst>
                <a:tab pos="715963" algn="l"/>
              </a:tabLst>
            </a:pPr>
            <a:r>
              <a:rPr lang="fr-CA" sz="2400" u="sng" dirty="0">
                <a:latin typeface="Calibri" pitchFamily="34" charset="0"/>
                <a:cs typeface="Calibri" pitchFamily="34" charset="0"/>
              </a:rPr>
              <a:t>ses périodes réfractaires </a:t>
            </a:r>
            <a:r>
              <a:rPr lang="fr-CA" sz="2400" dirty="0">
                <a:latin typeface="Calibri" pitchFamily="34" charset="0"/>
                <a:cs typeface="Calibri" pitchFamily="34" charset="0"/>
              </a:rPr>
              <a:t> </a:t>
            </a:r>
          </a:p>
          <a:p>
            <a:pPr marL="627063" lvl="1" indent="-265113" eaLnBrk="1" hangingPunct="1">
              <a:lnSpc>
                <a:spcPct val="90000"/>
              </a:lnSpc>
              <a:spcBef>
                <a:spcPts val="0"/>
              </a:spcBef>
              <a:spcAft>
                <a:spcPct val="15000"/>
              </a:spcAft>
              <a:buClr>
                <a:srgbClr val="FF0000"/>
              </a:buClr>
              <a:buSzTx/>
            </a:pPr>
            <a:r>
              <a:rPr lang="fr-CA" sz="2400" dirty="0">
                <a:latin typeface="Calibri" pitchFamily="34" charset="0"/>
                <a:cs typeface="Calibri" pitchFamily="34" charset="0"/>
              </a:rPr>
              <a:t>Une inhibition des canaux Na</a:t>
            </a:r>
            <a:r>
              <a:rPr lang="fr-CA" sz="2400" baseline="30000" dirty="0">
                <a:latin typeface="Calibri" pitchFamily="34" charset="0"/>
                <a:cs typeface="Calibri" pitchFamily="34" charset="0"/>
              </a:rPr>
              <a:t>+</a:t>
            </a:r>
            <a:r>
              <a:rPr lang="fr-CA" sz="2400" dirty="0">
                <a:latin typeface="Calibri" pitchFamily="34" charset="0"/>
                <a:cs typeface="Calibri" pitchFamily="34" charset="0"/>
              </a:rPr>
              <a:t> voltage-dépendants</a:t>
            </a:r>
            <a:r>
              <a:rPr lang="fr-CA" sz="2400" dirty="0">
                <a:solidFill>
                  <a:srgbClr val="FF0000"/>
                </a:solidFill>
                <a:latin typeface="Calibri" pitchFamily="34" charset="0"/>
                <a:cs typeface="Calibri" pitchFamily="34" charset="0"/>
              </a:rPr>
              <a:t>**</a:t>
            </a:r>
            <a:endParaRPr lang="fr-CA" sz="2400" dirty="0">
              <a:latin typeface="Calibri" pitchFamily="34" charset="0"/>
              <a:cs typeface="Calibri" pitchFamily="34" charset="0"/>
            </a:endParaRPr>
          </a:p>
          <a:p>
            <a:pPr marL="627063" lvl="1" indent="-265113" eaLnBrk="1" hangingPunct="1">
              <a:lnSpc>
                <a:spcPct val="90000"/>
              </a:lnSpc>
              <a:spcAft>
                <a:spcPct val="15000"/>
              </a:spcAft>
              <a:buClr>
                <a:srgbClr val="FF0000"/>
              </a:buClr>
              <a:buSzTx/>
            </a:pPr>
            <a:r>
              <a:rPr lang="fr-CA" sz="2400" dirty="0">
                <a:latin typeface="Calibri" pitchFamily="34" charset="0"/>
                <a:cs typeface="Calibri" pitchFamily="34" charset="0"/>
              </a:rPr>
              <a:t>Une inhibition des canaux K</a:t>
            </a:r>
            <a:r>
              <a:rPr lang="fr-CA" sz="2400" baseline="30000" dirty="0">
                <a:latin typeface="Calibri" pitchFamily="34" charset="0"/>
                <a:cs typeface="Calibri" pitchFamily="34" charset="0"/>
              </a:rPr>
              <a:t>+</a:t>
            </a:r>
            <a:r>
              <a:rPr lang="fr-CA" sz="2400" dirty="0">
                <a:latin typeface="Calibri" pitchFamily="34" charset="0"/>
                <a:cs typeface="Calibri" pitchFamily="34" charset="0"/>
              </a:rPr>
              <a:t> voltage-dépendants</a:t>
            </a:r>
            <a:r>
              <a:rPr lang="fr-CA" sz="2400" dirty="0">
                <a:solidFill>
                  <a:srgbClr val="FF0000"/>
                </a:solidFill>
                <a:latin typeface="Calibri" pitchFamily="34" charset="0"/>
                <a:cs typeface="Calibri" pitchFamily="34" charset="0"/>
              </a:rPr>
              <a:t>** </a:t>
            </a:r>
          </a:p>
          <a:p>
            <a:pPr marL="361950" lvl="1" indent="-361950" eaLnBrk="1" hangingPunct="1">
              <a:lnSpc>
                <a:spcPct val="90000"/>
              </a:lnSpc>
              <a:spcAft>
                <a:spcPct val="15000"/>
              </a:spcAft>
              <a:buClr>
                <a:srgbClr val="FF0000"/>
              </a:buClr>
              <a:buSzTx/>
              <a:buNone/>
            </a:pPr>
            <a:endParaRPr lang="fr-CA" sz="1400" dirty="0">
              <a:latin typeface="Calibri" pitchFamily="34" charset="0"/>
              <a:cs typeface="Calibri" pitchFamily="34" charset="0"/>
            </a:endParaRPr>
          </a:p>
          <a:p>
            <a:pPr marL="361950" lvl="1" indent="-361950" eaLnBrk="1" hangingPunct="1">
              <a:lnSpc>
                <a:spcPct val="90000"/>
              </a:lnSpc>
              <a:spcAft>
                <a:spcPts val="600"/>
              </a:spcAft>
              <a:buClrTx/>
              <a:buSzTx/>
              <a:buAutoNum type="arabicParenR" startAt="2"/>
            </a:pPr>
            <a:r>
              <a:rPr lang="fr-CA" sz="2400" dirty="0">
                <a:latin typeface="Calibri" pitchFamily="34" charset="0"/>
                <a:cs typeface="Calibri" pitchFamily="34" charset="0"/>
              </a:rPr>
              <a:t>Prédisez les effets des changements suivants sur l’</a:t>
            </a:r>
            <a:r>
              <a:rPr lang="fr-CA" sz="2400" u="sng" dirty="0">
                <a:latin typeface="Calibri" pitchFamily="34" charset="0"/>
                <a:cs typeface="Calibri" pitchFamily="34" charset="0"/>
              </a:rPr>
              <a:t>excitabilité</a:t>
            </a:r>
            <a:r>
              <a:rPr lang="fr-CA" sz="2400" dirty="0">
                <a:latin typeface="Calibri" pitchFamily="34" charset="0"/>
                <a:cs typeface="Calibri" pitchFamily="34" charset="0"/>
              </a:rPr>
              <a:t> des neurones.</a:t>
            </a:r>
          </a:p>
          <a:p>
            <a:pPr marL="627063" lvl="1" indent="-265113" eaLnBrk="1" hangingPunct="1">
              <a:lnSpc>
                <a:spcPct val="90000"/>
              </a:lnSpc>
              <a:spcBef>
                <a:spcPts val="0"/>
              </a:spcBef>
              <a:spcAft>
                <a:spcPct val="15000"/>
              </a:spcAft>
              <a:buClr>
                <a:srgbClr val="FF0000"/>
              </a:buClr>
              <a:buSzTx/>
            </a:pPr>
            <a:r>
              <a:rPr lang="fr-CA" sz="2400" dirty="0">
                <a:latin typeface="Calibri" pitchFamily="34" charset="0"/>
                <a:cs typeface="Calibri" pitchFamily="34" charset="0"/>
              </a:rPr>
              <a:t>Une augmentation ou une diminution de [K</a:t>
            </a:r>
            <a:r>
              <a:rPr lang="fr-CA" sz="2400" baseline="30000" dirty="0">
                <a:latin typeface="Calibri" pitchFamily="34" charset="0"/>
                <a:cs typeface="Calibri" pitchFamily="34" charset="0"/>
              </a:rPr>
              <a:t>+</a:t>
            </a:r>
            <a:r>
              <a:rPr lang="fr-CA" sz="2400" dirty="0">
                <a:latin typeface="Calibri" pitchFamily="34" charset="0"/>
                <a:cs typeface="Calibri" pitchFamily="34" charset="0"/>
              </a:rPr>
              <a:t>]</a:t>
            </a:r>
            <a:r>
              <a:rPr lang="fr-CA" sz="2400" baseline="-10000" dirty="0">
                <a:latin typeface="Calibri" pitchFamily="34" charset="0"/>
                <a:cs typeface="Calibri" pitchFamily="34" charset="0"/>
              </a:rPr>
              <a:t>ext</a:t>
            </a:r>
          </a:p>
          <a:p>
            <a:pPr marL="627063" lvl="1" indent="-265113" eaLnBrk="1" hangingPunct="1">
              <a:lnSpc>
                <a:spcPct val="90000"/>
              </a:lnSpc>
              <a:spcAft>
                <a:spcPct val="15000"/>
              </a:spcAft>
              <a:buClr>
                <a:srgbClr val="FF0000"/>
              </a:buClr>
              <a:buSzTx/>
            </a:pPr>
            <a:r>
              <a:rPr lang="fr-CA" sz="2400" dirty="0">
                <a:latin typeface="Calibri" pitchFamily="34" charset="0"/>
                <a:cs typeface="Calibri" pitchFamily="34" charset="0"/>
              </a:rPr>
              <a:t>Une inhibition de la pompe Na-K</a:t>
            </a:r>
          </a:p>
        </p:txBody>
      </p:sp>
      <p:sp>
        <p:nvSpPr>
          <p:cNvPr id="58371" name="Text Box 3"/>
          <p:cNvSpPr txBox="1">
            <a:spLocks noChangeArrowheads="1"/>
          </p:cNvSpPr>
          <p:nvPr/>
        </p:nvSpPr>
        <p:spPr bwMode="auto">
          <a:xfrm>
            <a:off x="417513" y="4808762"/>
            <a:ext cx="7710765" cy="85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ts val="100"/>
              </a:spcBef>
            </a:pPr>
            <a:r>
              <a:rPr lang="fr-CA" sz="1600" dirty="0">
                <a:solidFill>
                  <a:srgbClr val="FF0000"/>
                </a:solidFill>
                <a:latin typeface="Arial" charset="0"/>
              </a:rPr>
              <a:t>** Qu’est-ce qui pourrait causer une inhibition de ces canaux voltage-dépendants ?</a:t>
            </a:r>
          </a:p>
          <a:p>
            <a:pPr>
              <a:spcBef>
                <a:spcPts val="100"/>
              </a:spcBef>
            </a:pPr>
            <a:r>
              <a:rPr lang="fr-CA" sz="1600" dirty="0">
                <a:solidFill>
                  <a:srgbClr val="FF0000"/>
                </a:solidFill>
                <a:latin typeface="Arial" charset="0"/>
              </a:rPr>
              <a:t>** Quel effet cette inhibition aurait-elle sur la propagation des potentiels </a:t>
            </a:r>
            <a:r>
              <a:rPr lang="fr-CA" sz="1600" u="sng" dirty="0">
                <a:solidFill>
                  <a:srgbClr val="FF0000"/>
                </a:solidFill>
                <a:latin typeface="Arial" charset="0"/>
              </a:rPr>
              <a:t>d’action</a:t>
            </a:r>
            <a:r>
              <a:rPr lang="fr-CA" sz="1600" dirty="0">
                <a:solidFill>
                  <a:srgbClr val="FF0000"/>
                </a:solidFill>
                <a:latin typeface="Arial" charset="0"/>
              </a:rPr>
              <a:t> ?</a:t>
            </a:r>
          </a:p>
          <a:p>
            <a:pPr>
              <a:spcBef>
                <a:spcPts val="100"/>
              </a:spcBef>
            </a:pPr>
            <a:r>
              <a:rPr lang="fr-CA" sz="1600" dirty="0">
                <a:solidFill>
                  <a:srgbClr val="FF0000"/>
                </a:solidFill>
                <a:latin typeface="Arial" charset="0"/>
              </a:rPr>
              <a:t>** Quel effet cette inhibition aurait-elle sur la propagation des potentiels </a:t>
            </a:r>
            <a:r>
              <a:rPr lang="fr-CA" sz="1600" u="sng" dirty="0">
                <a:solidFill>
                  <a:srgbClr val="FF0000"/>
                </a:solidFill>
                <a:latin typeface="Arial" charset="0"/>
              </a:rPr>
              <a:t>gradués</a:t>
            </a:r>
            <a:r>
              <a:rPr lang="fr-CA" sz="1600" dirty="0">
                <a:solidFill>
                  <a:srgbClr val="FF0000"/>
                </a:solidFill>
                <a:latin typeface="Arial" charset="0"/>
              </a:rPr>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body" sz="half" idx="1"/>
          </p:nvPr>
        </p:nvSpPr>
        <p:spPr>
          <a:xfrm>
            <a:off x="170283" y="668939"/>
            <a:ext cx="4668138" cy="1837775"/>
          </a:xfrm>
          <a:noFill/>
        </p:spPr>
        <p:txBody>
          <a:bodyPr tIns="154800"/>
          <a:lstStyle/>
          <a:p>
            <a:pPr marL="1079500" indent="-1079500" eaLnBrk="1" hangingPunct="1">
              <a:spcAft>
                <a:spcPts val="0"/>
              </a:spcAft>
              <a:buFont typeface="Wingdings" pitchFamily="2" charset="2"/>
              <a:buNone/>
            </a:pPr>
            <a:r>
              <a:rPr lang="fr-FR" sz="2400" b="1" dirty="0">
                <a:solidFill>
                  <a:schemeClr val="accent2"/>
                </a:solidFill>
                <a:latin typeface="Arial" charset="0"/>
              </a:rPr>
              <a:t>3.1.5.1	Synapses électriques et chimiques</a:t>
            </a:r>
            <a:r>
              <a:rPr lang="en-CA" sz="2400" dirty="0">
                <a:solidFill>
                  <a:schemeClr val="accent2"/>
                </a:solidFill>
                <a:latin typeface="Arial" charset="0"/>
              </a:rPr>
              <a:t> </a:t>
            </a:r>
          </a:p>
          <a:p>
            <a:pPr marL="0" indent="0" eaLnBrk="1" hangingPunct="1">
              <a:spcBef>
                <a:spcPts val="600"/>
              </a:spcBef>
              <a:spcAft>
                <a:spcPct val="0"/>
              </a:spcAft>
              <a:buFont typeface="Wingdings" pitchFamily="2" charset="2"/>
              <a:buNone/>
            </a:pPr>
            <a:r>
              <a:rPr lang="fr-CA" sz="1800" b="1" i="1" u="sng" dirty="0">
                <a:latin typeface="Arial" charset="0"/>
              </a:rPr>
              <a:t>Synapse</a:t>
            </a:r>
            <a:r>
              <a:rPr lang="fr-CA" sz="1800" b="1" i="1" dirty="0">
                <a:latin typeface="Arial" charset="0"/>
              </a:rPr>
              <a:t> </a:t>
            </a:r>
            <a:r>
              <a:rPr lang="fr-CA" sz="1800" b="1" dirty="0">
                <a:latin typeface="Arial" charset="0"/>
              </a:rPr>
              <a:t>:</a:t>
            </a:r>
            <a:r>
              <a:rPr lang="fr-CA" sz="1800" dirty="0">
                <a:latin typeface="Arial" charset="0"/>
              </a:rPr>
              <a:t>  jonction entre deux neurones, ou entre un neurone et une cellule effectrice.</a:t>
            </a:r>
          </a:p>
        </p:txBody>
      </p:sp>
      <p:sp>
        <p:nvSpPr>
          <p:cNvPr id="31747" name="Rectangle 3"/>
          <p:cNvSpPr>
            <a:spLocks noChangeArrowheads="1"/>
          </p:cNvSpPr>
          <p:nvPr/>
        </p:nvSpPr>
        <p:spPr bwMode="auto">
          <a:xfrm>
            <a:off x="170283" y="266485"/>
            <a:ext cx="6416515" cy="525246"/>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714375" indent="-714375" eaLnBrk="1" hangingPunct="1">
              <a:lnSpc>
                <a:spcPct val="90000"/>
              </a:lnSpc>
            </a:pPr>
            <a:r>
              <a:rPr lang="fr-CA" sz="2800" b="1" dirty="0">
                <a:solidFill>
                  <a:schemeClr val="accent2"/>
                </a:solidFill>
                <a:latin typeface="Arial" charset="0"/>
              </a:rPr>
              <a:t>3.1.5</a:t>
            </a:r>
            <a:r>
              <a:rPr lang="fr-CA" sz="2800" b="1" i="1" dirty="0">
                <a:solidFill>
                  <a:schemeClr val="accent2"/>
                </a:solidFill>
                <a:latin typeface="Arial" charset="0"/>
              </a:rPr>
              <a:t>	 </a:t>
            </a:r>
            <a:r>
              <a:rPr lang="fr-CA" sz="2800" b="1" u="sng" dirty="0">
                <a:solidFill>
                  <a:schemeClr val="accent2"/>
                </a:solidFill>
                <a:latin typeface="Arial" charset="0"/>
              </a:rPr>
              <a:t>La transmission synaptique</a:t>
            </a:r>
          </a:p>
        </p:txBody>
      </p:sp>
      <p:sp>
        <p:nvSpPr>
          <p:cNvPr id="31748" name="Text Box 4"/>
          <p:cNvSpPr txBox="1">
            <a:spLocks noChangeArrowheads="1"/>
          </p:cNvSpPr>
          <p:nvPr/>
        </p:nvSpPr>
        <p:spPr bwMode="auto">
          <a:xfrm>
            <a:off x="170283" y="2646545"/>
            <a:ext cx="4283567" cy="316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a:spAutoFit/>
          </a:bodyPr>
          <a:lstStyle>
            <a:lvl1pPr marL="179388" indent="-179388">
              <a:defRPr sz="2400">
                <a:solidFill>
                  <a:schemeClr val="tx1"/>
                </a:solidFill>
                <a:latin typeface="Times New Roman" pitchFamily="18" charset="0"/>
              </a:defRPr>
            </a:lvl1pPr>
            <a:lvl2pPr marL="539750" indent="-180975">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indent="0"/>
            <a:r>
              <a:rPr lang="fr-CA" sz="1600" dirty="0">
                <a:latin typeface="Arial" charset="0"/>
              </a:rPr>
              <a:t>Entre deux neurones, les synapses sont souvent nommées selon leur situation :</a:t>
            </a:r>
            <a:endParaRPr lang="fr-CA" sz="1600" i="1" dirty="0">
              <a:latin typeface="Arial" charset="0"/>
            </a:endParaRPr>
          </a:p>
          <a:p>
            <a:pPr marL="176213" lvl="1" indent="-176213">
              <a:buFont typeface="Arial" panose="020B0604020202020204" pitchFamily="34" charset="0"/>
              <a:buChar char="•"/>
            </a:pPr>
            <a:r>
              <a:rPr lang="fr-CA" sz="1600" i="1" dirty="0">
                <a:latin typeface="Arial" charset="0"/>
              </a:rPr>
              <a:t>Synapse axodendritique </a:t>
            </a:r>
            <a:r>
              <a:rPr lang="fr-CA" sz="1600" dirty="0">
                <a:latin typeface="Arial" charset="0"/>
              </a:rPr>
              <a:t>:</a:t>
            </a:r>
            <a:r>
              <a:rPr lang="fr-CA" sz="1600" i="1" dirty="0">
                <a:latin typeface="Arial" charset="0"/>
              </a:rPr>
              <a:t> </a:t>
            </a:r>
            <a:r>
              <a:rPr lang="fr-CA" sz="1600" dirty="0">
                <a:latin typeface="Arial" charset="0"/>
              </a:rPr>
              <a:t>entre un axone et une dendrite (les plus nombreuses)</a:t>
            </a:r>
            <a:endParaRPr lang="fr-CA" sz="1600" i="1" dirty="0">
              <a:latin typeface="Arial" charset="0"/>
            </a:endParaRPr>
          </a:p>
          <a:p>
            <a:pPr marL="176213" lvl="1" indent="-176213">
              <a:buFont typeface="Arial" panose="020B0604020202020204" pitchFamily="34" charset="0"/>
              <a:buChar char="•"/>
            </a:pPr>
            <a:r>
              <a:rPr lang="fr-CA" sz="1600" i="1" dirty="0">
                <a:latin typeface="Arial" charset="0"/>
              </a:rPr>
              <a:t>Synapse axosomatique </a:t>
            </a:r>
            <a:r>
              <a:rPr lang="fr-CA" sz="1600" dirty="0">
                <a:latin typeface="Arial" charset="0"/>
              </a:rPr>
              <a:t>: entre un axone et le corps cellulaire</a:t>
            </a:r>
            <a:endParaRPr lang="fr-CA" sz="1600" i="1" dirty="0">
              <a:latin typeface="Arial" charset="0"/>
            </a:endParaRPr>
          </a:p>
          <a:p>
            <a:pPr marL="176213" lvl="1" indent="-176213">
              <a:spcAft>
                <a:spcPct val="35000"/>
              </a:spcAft>
              <a:buFont typeface="Arial" panose="020B0604020202020204" pitchFamily="34" charset="0"/>
              <a:buChar char="•"/>
            </a:pPr>
            <a:r>
              <a:rPr lang="fr-CA" sz="1600" i="1" dirty="0">
                <a:latin typeface="Arial" charset="0"/>
              </a:rPr>
              <a:t>Synapse </a:t>
            </a:r>
            <a:r>
              <a:rPr lang="fr-CA" sz="1600" i="1" dirty="0" err="1">
                <a:latin typeface="Arial" charset="0"/>
              </a:rPr>
              <a:t>axo</a:t>
            </a:r>
            <a:r>
              <a:rPr lang="fr-CA" sz="1600" i="1" dirty="0">
                <a:latin typeface="Arial" charset="0"/>
              </a:rPr>
              <a:t>-axonale </a:t>
            </a:r>
            <a:r>
              <a:rPr lang="fr-CA" sz="1600" dirty="0">
                <a:latin typeface="Arial" charset="0"/>
              </a:rPr>
              <a:t>: entre deux axones (les moins nombreuses)</a:t>
            </a:r>
          </a:p>
          <a:p>
            <a:pPr marL="0" indent="0"/>
            <a:r>
              <a:rPr lang="fr-CA" sz="1600" b="1" i="1" dirty="0">
                <a:latin typeface="Arial" charset="0"/>
              </a:rPr>
              <a:t>Neurone présynaptique </a:t>
            </a:r>
            <a:r>
              <a:rPr lang="fr-CA" sz="1600" b="1" dirty="0">
                <a:latin typeface="Arial" charset="0"/>
              </a:rPr>
              <a:t>: </a:t>
            </a:r>
            <a:r>
              <a:rPr lang="fr-CA" sz="1600" dirty="0">
                <a:latin typeface="Arial" charset="0"/>
              </a:rPr>
              <a:t>neurone qui envoie les influx</a:t>
            </a:r>
            <a:r>
              <a:rPr lang="fr-CA" sz="1600" b="1" dirty="0">
                <a:latin typeface="Arial" charset="0"/>
              </a:rPr>
              <a:t> </a:t>
            </a:r>
            <a:r>
              <a:rPr lang="fr-CA" sz="1600" u="sng" dirty="0">
                <a:latin typeface="Arial" charset="0"/>
              </a:rPr>
              <a:t>vers</a:t>
            </a:r>
            <a:r>
              <a:rPr lang="fr-CA" sz="1600" dirty="0">
                <a:latin typeface="Arial" charset="0"/>
              </a:rPr>
              <a:t> la synapse.</a:t>
            </a:r>
            <a:endParaRPr lang="fr-CA" sz="1600" b="1" i="1" dirty="0">
              <a:latin typeface="Arial" charset="0"/>
            </a:endParaRPr>
          </a:p>
          <a:p>
            <a:pPr marL="0" indent="0">
              <a:spcBef>
                <a:spcPts val="600"/>
              </a:spcBef>
            </a:pPr>
            <a:r>
              <a:rPr lang="fr-CA" sz="1600" b="1" i="1" dirty="0">
                <a:latin typeface="Arial" charset="0"/>
              </a:rPr>
              <a:t>Neurone postsynaptique </a:t>
            </a:r>
            <a:r>
              <a:rPr lang="fr-CA" sz="1600" b="1" dirty="0">
                <a:latin typeface="Arial" charset="0"/>
              </a:rPr>
              <a:t>: </a:t>
            </a:r>
            <a:r>
              <a:rPr lang="fr-CA" sz="1600" dirty="0">
                <a:latin typeface="Arial" charset="0"/>
              </a:rPr>
              <a:t>neurone qui </a:t>
            </a:r>
            <a:r>
              <a:rPr lang="fr-CA" sz="1600" u="sng" dirty="0">
                <a:latin typeface="Arial" charset="0"/>
              </a:rPr>
              <a:t>reçoit</a:t>
            </a:r>
            <a:r>
              <a:rPr lang="fr-CA" sz="1600" dirty="0">
                <a:latin typeface="Arial" charset="0"/>
              </a:rPr>
              <a:t> l’information de la synapse.</a:t>
            </a:r>
          </a:p>
        </p:txBody>
      </p:sp>
      <p:pic>
        <p:nvPicPr>
          <p:cNvPr id="16" name="Espace réservé du contenu 4">
            <a:extLst>
              <a:ext uri="{FF2B5EF4-FFF2-40B4-BE49-F238E27FC236}">
                <a16:creationId xmlns:a16="http://schemas.microsoft.com/office/drawing/2014/main" id="{A83E4492-F10F-4D6B-9473-B762EC38AC4F}"/>
              </a:ext>
            </a:extLst>
          </p:cNvPr>
          <p:cNvPicPr>
            <a:picLocks noChangeAspect="1"/>
          </p:cNvPicPr>
          <p:nvPr/>
        </p:nvPicPr>
        <p:blipFill rotWithShape="1">
          <a:blip r:embed="rId2">
            <a:extLst>
              <a:ext uri="{28A0092B-C50C-407E-A947-70E740481C1C}">
                <a14:useLocalDpi xmlns:a14="http://schemas.microsoft.com/office/drawing/2010/main" val="0"/>
              </a:ext>
            </a:extLst>
          </a:blip>
          <a:srcRect b="3146"/>
          <a:stretch/>
        </p:blipFill>
        <p:spPr>
          <a:xfrm>
            <a:off x="4838421" y="900905"/>
            <a:ext cx="4283567" cy="544926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225425" y="323850"/>
            <a:ext cx="8720138" cy="523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a:defRPr sz="2400">
                <a:solidFill>
                  <a:schemeClr val="tx1"/>
                </a:solidFill>
                <a:latin typeface="Times New Roman" pitchFamily="18" charset="0"/>
              </a:defRPr>
            </a:lvl1pPr>
            <a:lvl2pPr marL="314325" indent="-134938">
              <a:defRPr sz="2400">
                <a:solidFill>
                  <a:schemeClr val="tx1"/>
                </a:solidFill>
                <a:latin typeface="Times New Roman" pitchFamily="18" charset="0"/>
              </a:defRPr>
            </a:lvl2pPr>
            <a:lvl3pPr marL="712788" indent="-219075">
              <a:defRPr sz="2400">
                <a:solidFill>
                  <a:schemeClr val="tx1"/>
                </a:solidFill>
                <a:latin typeface="Times New Roman" pitchFamily="18" charset="0"/>
              </a:defRPr>
            </a:lvl3pPr>
            <a:lvl4pPr marL="1052513" indent="-160338">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Aft>
                <a:spcPct val="25000"/>
              </a:spcAft>
              <a:buSzPct val="70000"/>
            </a:pPr>
            <a:r>
              <a:rPr lang="fr-CA" sz="1800" b="1" u="sng" dirty="0">
                <a:latin typeface="Arial" charset="0"/>
              </a:rPr>
              <a:t>Deux types de synapses</a:t>
            </a:r>
            <a:r>
              <a:rPr lang="fr-CA" sz="1800" b="1" dirty="0">
                <a:latin typeface="Arial" charset="0"/>
              </a:rPr>
              <a:t> :</a:t>
            </a:r>
            <a:endParaRPr lang="fr-CA" sz="1800" b="1" dirty="0">
              <a:latin typeface="Arial" charset="0"/>
              <a:cs typeface="Arial" charset="0"/>
            </a:endParaRPr>
          </a:p>
          <a:p>
            <a:pPr marL="363538" lvl="1" indent="-184150">
              <a:spcBef>
                <a:spcPts val="600"/>
              </a:spcBef>
              <a:spcAft>
                <a:spcPts val="0"/>
              </a:spcAft>
              <a:buSzPct val="120000"/>
              <a:buFontTx/>
              <a:buChar char="•"/>
            </a:pPr>
            <a:r>
              <a:rPr lang="fr-CA" sz="1800" b="1" i="1" dirty="0">
                <a:latin typeface="Arial" charset="0"/>
              </a:rPr>
              <a:t>Synapses électriques </a:t>
            </a:r>
            <a:r>
              <a:rPr lang="fr-CA" sz="1800" b="1" dirty="0">
                <a:latin typeface="Arial" charset="0"/>
              </a:rPr>
              <a:t>:</a:t>
            </a:r>
            <a:endParaRPr lang="fr-CA" sz="1800" dirty="0">
              <a:latin typeface="Arial" charset="0"/>
            </a:endParaRPr>
          </a:p>
          <a:p>
            <a:pPr marL="539750" lvl="2" indent="-176213">
              <a:spcBef>
                <a:spcPts val="300"/>
              </a:spcBef>
              <a:spcAft>
                <a:spcPts val="300"/>
              </a:spcAft>
              <a:buSzPct val="100000"/>
              <a:buFont typeface="Arial" panose="020B0604020202020204" pitchFamily="34" charset="0"/>
              <a:buChar char="−"/>
            </a:pPr>
            <a:r>
              <a:rPr lang="fr-CA" sz="1600" dirty="0">
                <a:latin typeface="Arial" charset="0"/>
              </a:rPr>
              <a:t>Les moins nombreuses; </a:t>
            </a:r>
            <a:r>
              <a:rPr lang="fr-CA" sz="1600" u="sng" dirty="0">
                <a:latin typeface="Arial" charset="0"/>
              </a:rPr>
              <a:t>jonctions ouvertes</a:t>
            </a:r>
            <a:r>
              <a:rPr lang="fr-CA" sz="1600" dirty="0">
                <a:latin typeface="Arial" charset="0"/>
              </a:rPr>
              <a:t>.</a:t>
            </a:r>
          </a:p>
          <a:p>
            <a:pPr marL="539750" lvl="2" indent="-176213">
              <a:spcAft>
                <a:spcPts val="300"/>
              </a:spcAft>
              <a:buSzPct val="100000"/>
              <a:buFont typeface="Arial" panose="020B0604020202020204" pitchFamily="34" charset="0"/>
              <a:buChar char="−"/>
            </a:pPr>
            <a:r>
              <a:rPr lang="fr-CA" sz="1600" dirty="0">
                <a:latin typeface="Arial" charset="0"/>
              </a:rPr>
              <a:t>Passage direct des ions à travers les </a:t>
            </a:r>
            <a:r>
              <a:rPr lang="fr-CA" sz="1600" u="sng" dirty="0">
                <a:latin typeface="Arial" charset="0"/>
              </a:rPr>
              <a:t>connexons</a:t>
            </a:r>
            <a:r>
              <a:rPr lang="fr-CA" sz="1600" dirty="0">
                <a:latin typeface="Arial" charset="0"/>
              </a:rPr>
              <a:t>: les neurones sont ainsi </a:t>
            </a:r>
            <a:r>
              <a:rPr lang="fr-CA" sz="1600" i="1" dirty="0">
                <a:latin typeface="Arial" charset="0"/>
              </a:rPr>
              <a:t>électriquement couplés</a:t>
            </a:r>
            <a:r>
              <a:rPr lang="fr-CA" sz="1600" dirty="0">
                <a:latin typeface="Arial" charset="0"/>
              </a:rPr>
              <a:t>.</a:t>
            </a:r>
          </a:p>
          <a:p>
            <a:pPr marL="539750" lvl="2" indent="-176213">
              <a:spcAft>
                <a:spcPct val="10000"/>
              </a:spcAft>
              <a:buSzPct val="100000"/>
              <a:buFont typeface="Arial" panose="020B0604020202020204" pitchFamily="34" charset="0"/>
              <a:buChar char="−"/>
            </a:pPr>
            <a:r>
              <a:rPr lang="fr-CA" sz="1600" dirty="0">
                <a:latin typeface="Arial" charset="0"/>
              </a:rPr>
              <a:t>Principales caractéristiques :</a:t>
            </a:r>
          </a:p>
          <a:p>
            <a:pPr marL="714375" lvl="3" indent="-174625">
              <a:spcAft>
                <a:spcPts val="100"/>
              </a:spcAft>
              <a:buSzPct val="85000"/>
              <a:buFont typeface="Wingdings" pitchFamily="2" charset="2"/>
              <a:buChar char="§"/>
            </a:pPr>
            <a:r>
              <a:rPr lang="fr-CA" sz="1600" dirty="0">
                <a:latin typeface="Arial" charset="0"/>
              </a:rPr>
              <a:t>Permettent une transmission très rapide entre deux neurones.</a:t>
            </a:r>
          </a:p>
          <a:p>
            <a:pPr marL="714375" lvl="3" indent="-174625">
              <a:spcAft>
                <a:spcPts val="100"/>
              </a:spcAft>
              <a:buSzPct val="85000"/>
              <a:buFont typeface="Wingdings" pitchFamily="2" charset="2"/>
              <a:buChar char="§"/>
            </a:pPr>
            <a:r>
              <a:rPr lang="fr-CA" sz="1600" dirty="0">
                <a:latin typeface="Arial" charset="0"/>
              </a:rPr>
              <a:t>La transmission peut être </a:t>
            </a:r>
            <a:r>
              <a:rPr lang="fr-CA" sz="1600" i="1" dirty="0">
                <a:latin typeface="Arial" charset="0"/>
              </a:rPr>
              <a:t>bidirectionnelle.</a:t>
            </a:r>
            <a:endParaRPr lang="fr-CA" sz="1600" dirty="0">
              <a:latin typeface="Arial" charset="0"/>
            </a:endParaRPr>
          </a:p>
          <a:p>
            <a:pPr marL="714375" lvl="3" indent="-174625">
              <a:spcAft>
                <a:spcPts val="100"/>
              </a:spcAft>
              <a:buSzPct val="85000"/>
              <a:buFont typeface="Wingdings" pitchFamily="2" charset="2"/>
              <a:buChar char="§"/>
            </a:pPr>
            <a:r>
              <a:rPr lang="fr-CA" sz="1600" dirty="0">
                <a:latin typeface="Arial" charset="0"/>
              </a:rPr>
              <a:t>Fournissent un moyen de synchroniser l’activité de tous les neurones interconnectés.</a:t>
            </a:r>
            <a:endParaRPr lang="fr-CA" sz="1600" b="1" i="1" dirty="0">
              <a:latin typeface="Arial" charset="0"/>
            </a:endParaRPr>
          </a:p>
          <a:p>
            <a:pPr marL="363538" lvl="1" indent="-184150">
              <a:spcBef>
                <a:spcPts val="600"/>
              </a:spcBef>
              <a:spcAft>
                <a:spcPts val="100"/>
              </a:spcAft>
              <a:buSzPct val="120000"/>
              <a:buFontTx/>
              <a:buChar char="•"/>
            </a:pPr>
            <a:r>
              <a:rPr lang="fr-CA" sz="1800" b="1" i="1" dirty="0">
                <a:latin typeface="Arial" charset="0"/>
              </a:rPr>
              <a:t>Synapses chimiques </a:t>
            </a:r>
            <a:r>
              <a:rPr lang="fr-CA" sz="1800" b="1" dirty="0">
                <a:latin typeface="Arial" charset="0"/>
              </a:rPr>
              <a:t>:</a:t>
            </a:r>
            <a:endParaRPr lang="fr-CA" sz="1800" dirty="0">
              <a:latin typeface="Arial" charset="0"/>
            </a:endParaRPr>
          </a:p>
          <a:p>
            <a:pPr marL="539750" lvl="2" indent="-176213">
              <a:spcBef>
                <a:spcPts val="300"/>
              </a:spcBef>
              <a:spcAft>
                <a:spcPts val="0"/>
              </a:spcAft>
              <a:buSzPct val="100000"/>
              <a:buFont typeface="Arial" panose="020B0604020202020204" pitchFamily="34" charset="0"/>
              <a:buChar char="−"/>
            </a:pPr>
            <a:r>
              <a:rPr lang="fr-CA" sz="1600" dirty="0">
                <a:latin typeface="Arial" charset="0"/>
              </a:rPr>
              <a:t>Beaucoup plus abondantes que les synapses électriques.</a:t>
            </a:r>
          </a:p>
          <a:p>
            <a:pPr marL="539750" lvl="2" indent="-176213">
              <a:spcBef>
                <a:spcPts val="300"/>
              </a:spcBef>
              <a:spcAft>
                <a:spcPts val="0"/>
              </a:spcAft>
              <a:buSzPct val="100000"/>
              <a:buFont typeface="Arial" panose="020B0604020202020204" pitchFamily="34" charset="0"/>
              <a:buChar char="−"/>
            </a:pPr>
            <a:r>
              <a:rPr lang="fr-CA" sz="1600" dirty="0">
                <a:latin typeface="Arial" charset="0"/>
              </a:rPr>
              <a:t>Transmettent les signaux par l’intermédiaire de </a:t>
            </a:r>
            <a:r>
              <a:rPr lang="fr-CA" sz="1600" b="1" i="1" dirty="0">
                <a:latin typeface="Arial" charset="0"/>
              </a:rPr>
              <a:t>neurotransmetteurs</a:t>
            </a:r>
            <a:r>
              <a:rPr lang="fr-CA" sz="1600" dirty="0">
                <a:latin typeface="Arial" charset="0"/>
              </a:rPr>
              <a:t>.</a:t>
            </a:r>
          </a:p>
          <a:p>
            <a:pPr marL="539750" lvl="2" indent="-176213">
              <a:spcBef>
                <a:spcPts val="300"/>
              </a:spcBef>
              <a:spcAft>
                <a:spcPts val="0"/>
              </a:spcAft>
              <a:buSzPct val="100000"/>
              <a:buFont typeface="Arial" panose="020B0604020202020204" pitchFamily="34" charset="0"/>
              <a:buChar char="−"/>
            </a:pPr>
            <a:r>
              <a:rPr lang="fr-CA" sz="1600" dirty="0">
                <a:latin typeface="Arial" charset="0"/>
              </a:rPr>
              <a:t>Principales caractéristiques :</a:t>
            </a:r>
          </a:p>
          <a:p>
            <a:pPr marL="714375" lvl="3" indent="-174625">
              <a:spcAft>
                <a:spcPts val="100"/>
              </a:spcAft>
              <a:buSzPct val="85000"/>
              <a:buFont typeface="Wingdings" pitchFamily="2" charset="2"/>
              <a:buChar char="§"/>
            </a:pPr>
            <a:r>
              <a:rPr lang="fr-CA" sz="1600" dirty="0">
                <a:latin typeface="Arial" charset="0"/>
              </a:rPr>
              <a:t>Le signal électrique n’est </a:t>
            </a:r>
            <a:r>
              <a:rPr lang="fr-CA" sz="1600" u="sng" dirty="0">
                <a:latin typeface="Arial" charset="0"/>
              </a:rPr>
              <a:t>pas</a:t>
            </a:r>
            <a:r>
              <a:rPr lang="fr-CA" sz="1600" dirty="0">
                <a:latin typeface="Arial" charset="0"/>
              </a:rPr>
              <a:t> directement transmis d’un neurone à l’autre. La transmission se fait par la libération, diffusion et liaison de  neurotransmetteurs.</a:t>
            </a:r>
          </a:p>
          <a:p>
            <a:pPr marL="714375" lvl="3" indent="-174625">
              <a:spcAft>
                <a:spcPts val="100"/>
              </a:spcAft>
              <a:buSzPct val="85000"/>
              <a:buFont typeface="Wingdings" pitchFamily="2" charset="2"/>
              <a:buChar char="§"/>
            </a:pPr>
            <a:r>
              <a:rPr lang="fr-CA" sz="1600" dirty="0">
                <a:latin typeface="Arial" charset="0"/>
              </a:rPr>
              <a:t>Transmission plus lente qu’avec les synapses électriques.</a:t>
            </a:r>
          </a:p>
          <a:p>
            <a:pPr marL="714375" lvl="3" indent="-174625">
              <a:spcAft>
                <a:spcPts val="100"/>
              </a:spcAft>
              <a:buSzPct val="85000"/>
              <a:buFont typeface="Wingdings" pitchFamily="2" charset="2"/>
              <a:buChar char="§"/>
            </a:pPr>
            <a:r>
              <a:rPr lang="fr-CA" sz="1600" dirty="0">
                <a:latin typeface="Arial" charset="0"/>
              </a:rPr>
              <a:t>Transmission toujours </a:t>
            </a:r>
            <a:r>
              <a:rPr lang="fr-CA" sz="1600" i="1" dirty="0">
                <a:latin typeface="Arial" charset="0"/>
              </a:rPr>
              <a:t>unidirectionnelle</a:t>
            </a:r>
            <a:r>
              <a:rPr lang="fr-CA" sz="1600" dirty="0">
                <a:latin typeface="Arial" charset="0"/>
              </a:rPr>
              <a:t>.</a:t>
            </a:r>
          </a:p>
          <a:p>
            <a:pPr marL="714375" lvl="3" indent="-174625">
              <a:spcAft>
                <a:spcPts val="100"/>
              </a:spcAft>
              <a:buSzPct val="85000"/>
              <a:buFont typeface="Wingdings" pitchFamily="2" charset="2"/>
              <a:buChar char="§"/>
            </a:pPr>
            <a:r>
              <a:rPr lang="fr-CA" sz="1600" dirty="0">
                <a:latin typeface="Arial" charset="0"/>
              </a:rPr>
              <a:t>Permettent un contrôle très précis du transfert de l’information entre deux cellules.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44"/>
          <p:cNvSpPr>
            <a:spLocks noGrp="1" noChangeArrowheads="1"/>
          </p:cNvSpPr>
          <p:nvPr>
            <p:ph type="title"/>
          </p:nvPr>
        </p:nvSpPr>
        <p:spPr>
          <a:xfrm>
            <a:off x="232156" y="161443"/>
            <a:ext cx="8591550" cy="471487"/>
          </a:xfrm>
        </p:spPr>
        <p:txBody>
          <a:bodyPr/>
          <a:lstStyle/>
          <a:p>
            <a:pPr marL="1074738" indent="-1074738" eaLnBrk="1" hangingPunct="1"/>
            <a:r>
              <a:rPr lang="fr-CA" sz="2400" dirty="0">
                <a:solidFill>
                  <a:schemeClr val="accent2"/>
                </a:solidFill>
              </a:rPr>
              <a:t>3.1.5.2	Structure des synapses chimiques </a:t>
            </a:r>
          </a:p>
        </p:txBody>
      </p:sp>
      <p:sp>
        <p:nvSpPr>
          <p:cNvPr id="33796" name="Text Box 45"/>
          <p:cNvSpPr txBox="1">
            <a:spLocks noChangeArrowheads="1"/>
          </p:cNvSpPr>
          <p:nvPr/>
        </p:nvSpPr>
        <p:spPr bwMode="auto">
          <a:xfrm>
            <a:off x="232156" y="759863"/>
            <a:ext cx="3971974" cy="321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a:spAutoFit/>
          </a:bodyPr>
          <a:lstStyle>
            <a:lvl1pPr marL="179388" indent="-179388">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indent="0">
              <a:spcAft>
                <a:spcPct val="25000"/>
              </a:spcAft>
            </a:pPr>
            <a:r>
              <a:rPr lang="fr-CA" sz="1600" dirty="0">
                <a:latin typeface="Arial" charset="0"/>
              </a:rPr>
              <a:t>Les synapses chimiques sont constituées de trois régions :</a:t>
            </a:r>
          </a:p>
          <a:p>
            <a:pPr>
              <a:spcAft>
                <a:spcPts val="600"/>
              </a:spcAft>
              <a:buFontTx/>
              <a:buChar char="•"/>
            </a:pPr>
            <a:r>
              <a:rPr lang="fr-CA" sz="1600" b="1" i="1" dirty="0">
                <a:latin typeface="Arial" charset="0"/>
              </a:rPr>
              <a:t>Bouton </a:t>
            </a:r>
            <a:r>
              <a:rPr lang="fr-CA" sz="1600" b="1" dirty="0">
                <a:latin typeface="Arial" charset="0"/>
              </a:rPr>
              <a:t>(ou </a:t>
            </a:r>
            <a:r>
              <a:rPr lang="fr-CA" sz="1600" b="1" i="1" dirty="0">
                <a:latin typeface="Arial" charset="0"/>
              </a:rPr>
              <a:t>corpuscule</a:t>
            </a:r>
            <a:r>
              <a:rPr lang="fr-CA" sz="1600" b="1" dirty="0">
                <a:latin typeface="Arial" charset="0"/>
              </a:rPr>
              <a:t>) </a:t>
            </a:r>
            <a:r>
              <a:rPr lang="fr-CA" sz="1600" b="1" i="1" dirty="0">
                <a:latin typeface="Arial" charset="0"/>
              </a:rPr>
              <a:t>terminal </a:t>
            </a:r>
            <a:r>
              <a:rPr lang="fr-CA" sz="1600" b="1" dirty="0">
                <a:latin typeface="Arial" charset="0"/>
              </a:rPr>
              <a:t>: </a:t>
            </a:r>
            <a:r>
              <a:rPr lang="fr-CA" sz="1600" dirty="0">
                <a:latin typeface="Arial" charset="0"/>
              </a:rPr>
              <a:t>contient des </a:t>
            </a:r>
            <a:r>
              <a:rPr lang="fr-CA" sz="1600" i="1" dirty="0">
                <a:latin typeface="Arial" charset="0"/>
              </a:rPr>
              <a:t>vésicules synaptiques</a:t>
            </a:r>
            <a:r>
              <a:rPr lang="fr-CA" sz="1600" dirty="0">
                <a:latin typeface="Arial" charset="0"/>
              </a:rPr>
              <a:t> remplies de </a:t>
            </a:r>
            <a:r>
              <a:rPr lang="fr-CA" sz="1600" i="1" dirty="0">
                <a:latin typeface="Arial" charset="0"/>
              </a:rPr>
              <a:t>neuro-transmetteurs</a:t>
            </a:r>
            <a:r>
              <a:rPr lang="fr-CA" sz="1600" dirty="0">
                <a:latin typeface="Arial" charset="0"/>
              </a:rPr>
              <a:t>.</a:t>
            </a:r>
          </a:p>
          <a:p>
            <a:pPr>
              <a:spcAft>
                <a:spcPts val="0"/>
              </a:spcAft>
              <a:buFontTx/>
              <a:buChar char="•"/>
            </a:pPr>
            <a:r>
              <a:rPr lang="fr-CA" sz="1600" b="1" i="1" dirty="0">
                <a:latin typeface="Arial" charset="0"/>
              </a:rPr>
              <a:t>Région réceptrice du neurotransmetteur </a:t>
            </a:r>
            <a:r>
              <a:rPr lang="fr-CA" sz="1600" b="1" dirty="0">
                <a:latin typeface="Arial" charset="0"/>
              </a:rPr>
              <a:t>:</a:t>
            </a:r>
          </a:p>
          <a:p>
            <a:pPr indent="0">
              <a:spcAft>
                <a:spcPts val="600"/>
              </a:spcAft>
            </a:pPr>
            <a:r>
              <a:rPr lang="fr-CA" sz="1600" dirty="0">
                <a:latin typeface="Arial" charset="0"/>
              </a:rPr>
              <a:t>sur la membrane de la cellule </a:t>
            </a:r>
            <a:r>
              <a:rPr lang="fr-CA" sz="1600" u="sng" dirty="0">
                <a:latin typeface="Arial" charset="0"/>
              </a:rPr>
              <a:t>postsynaptique</a:t>
            </a:r>
            <a:r>
              <a:rPr lang="fr-CA" sz="1600" dirty="0">
                <a:latin typeface="Arial" charset="0"/>
              </a:rPr>
              <a:t>.</a:t>
            </a:r>
            <a:endParaRPr lang="fr-CA" sz="1600" i="1" dirty="0">
              <a:latin typeface="Arial" charset="0"/>
            </a:endParaRPr>
          </a:p>
          <a:p>
            <a:pPr>
              <a:spcAft>
                <a:spcPts val="0"/>
              </a:spcAft>
              <a:buFontTx/>
              <a:buChar char="•"/>
            </a:pPr>
            <a:r>
              <a:rPr lang="fr-CA" sz="1600" b="1" i="1" dirty="0">
                <a:latin typeface="Arial" charset="0"/>
              </a:rPr>
              <a:t>Fente synaptique </a:t>
            </a:r>
            <a:r>
              <a:rPr lang="fr-CA" sz="1600" b="1" dirty="0">
                <a:latin typeface="Arial" charset="0"/>
              </a:rPr>
              <a:t>: </a:t>
            </a:r>
          </a:p>
          <a:p>
            <a:pPr indent="0">
              <a:spcAft>
                <a:spcPts val="600"/>
              </a:spcAft>
            </a:pPr>
            <a:r>
              <a:rPr lang="fr-CA" sz="1600" dirty="0">
                <a:latin typeface="Arial" charset="0"/>
              </a:rPr>
              <a:t>espace très étroit entre les membranes présynaptique et postsynaptique.</a:t>
            </a:r>
          </a:p>
        </p:txBody>
      </p:sp>
      <p:pic>
        <p:nvPicPr>
          <p:cNvPr id="80898" name="Picture 2" descr="http://cw2.erpi.com/cw/marieb/userfiles/20_Fig_11_17_p_464_2.jpg"/>
          <p:cNvPicPr>
            <a:picLocks noChangeAspect="1" noChangeArrowheads="1"/>
          </p:cNvPicPr>
          <p:nvPr/>
        </p:nvPicPr>
        <p:blipFill>
          <a:blip r:embed="rId3" cstate="print"/>
          <a:srcRect t="6803" b="1890"/>
          <a:stretch>
            <a:fillRect/>
          </a:stretch>
        </p:blipFill>
        <p:spPr bwMode="auto">
          <a:xfrm>
            <a:off x="4363497" y="757554"/>
            <a:ext cx="4710634" cy="5607614"/>
          </a:xfrm>
          <a:prstGeom prst="rect">
            <a:avLst/>
          </a:prstGeom>
          <a:noFill/>
        </p:spPr>
      </p:pic>
      <p:sp>
        <p:nvSpPr>
          <p:cNvPr id="33794" name="Text Box 43"/>
          <p:cNvSpPr txBox="1">
            <a:spLocks noChangeArrowheads="1"/>
          </p:cNvSpPr>
          <p:nvPr/>
        </p:nvSpPr>
        <p:spPr bwMode="auto">
          <a:xfrm>
            <a:off x="4379263" y="6127152"/>
            <a:ext cx="1150731" cy="222250"/>
          </a:xfrm>
          <a:prstGeom prst="rect">
            <a:avLst/>
          </a:prstGeom>
          <a:noFill/>
          <a:ln w="9525">
            <a:solidFill>
              <a:srgbClr val="0099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400" b="1" dirty="0">
                <a:solidFill>
                  <a:schemeClr val="accent2"/>
                </a:solidFill>
                <a:latin typeface="Arial" charset="0"/>
              </a:rPr>
              <a:t>Zoom 11.3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213709" y="218536"/>
            <a:ext cx="8590120" cy="4990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a:spAutoFit/>
          </a:bodyPr>
          <a:lstStyle>
            <a:lvl1pPr>
              <a:defRPr sz="2400">
                <a:solidFill>
                  <a:schemeClr val="tx1"/>
                </a:solidFill>
                <a:latin typeface="Times New Roman" pitchFamily="18" charset="0"/>
              </a:defRPr>
            </a:lvl1pPr>
            <a:lvl2pPr marL="571500" indent="-277813">
              <a:defRPr sz="2400">
                <a:solidFill>
                  <a:schemeClr val="tx1"/>
                </a:solidFill>
                <a:latin typeface="Times New Roman" pitchFamily="18" charset="0"/>
              </a:defRPr>
            </a:lvl2pPr>
            <a:lvl3pPr marL="969963" indent="-277813">
              <a:defRPr sz="2400">
                <a:solidFill>
                  <a:schemeClr val="tx1"/>
                </a:solidFill>
                <a:latin typeface="Times New Roman" pitchFamily="18" charset="0"/>
              </a:defRPr>
            </a:lvl3pPr>
            <a:lvl4pPr marL="1365250" indent="-280988">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1073150" indent="-1073150">
              <a:spcAft>
                <a:spcPct val="50000"/>
              </a:spcAft>
              <a:buSzPct val="70000"/>
              <a:buFont typeface="Symbol" pitchFamily="18" charset="2"/>
              <a:buNone/>
            </a:pPr>
            <a:r>
              <a:rPr lang="en-CA" b="1" dirty="0">
                <a:solidFill>
                  <a:schemeClr val="accent2"/>
                </a:solidFill>
                <a:latin typeface="Arial" charset="0"/>
                <a:sym typeface="Symbol" pitchFamily="18" charset="2"/>
              </a:rPr>
              <a:t>3.1.5.3	</a:t>
            </a:r>
            <a:r>
              <a:rPr lang="fr-CA" b="1" dirty="0">
                <a:solidFill>
                  <a:schemeClr val="accent2"/>
                </a:solidFill>
                <a:latin typeface="Arial" charset="0"/>
                <a:sym typeface="Symbol" pitchFamily="18" charset="2"/>
              </a:rPr>
              <a:t>T</a:t>
            </a:r>
            <a:r>
              <a:rPr lang="fr-CA" b="1" dirty="0">
                <a:solidFill>
                  <a:schemeClr val="accent2"/>
                </a:solidFill>
                <a:latin typeface="Arial" charset="0"/>
              </a:rPr>
              <a:t>ransmission du signal aux synapses chimiques</a:t>
            </a:r>
          </a:p>
          <a:p>
            <a:pPr marL="1341438" indent="-273050">
              <a:spcAft>
                <a:spcPts val="1200"/>
              </a:spcAft>
              <a:buSzPct val="70000"/>
              <a:tabLst>
                <a:tab pos="8789988" algn="l"/>
              </a:tabLst>
            </a:pPr>
            <a:r>
              <a:rPr lang="fr-CA" sz="1800" dirty="0">
                <a:latin typeface="Arial" charset="0"/>
                <a:sym typeface="Wingdings 2" pitchFamily="18" charset="2"/>
              </a:rPr>
              <a:t>	</a:t>
            </a:r>
            <a:r>
              <a:rPr lang="fr-CA" sz="1800" dirty="0">
                <a:latin typeface="Arial" charset="0"/>
              </a:rPr>
              <a:t>Le potentiel d’action arrive au bouton terminal.</a:t>
            </a:r>
          </a:p>
          <a:p>
            <a:pPr marL="1341438" indent="-273050">
              <a:spcAft>
                <a:spcPts val="0"/>
              </a:spcAft>
              <a:buSzPct val="70000"/>
              <a:tabLst>
                <a:tab pos="8789988" algn="l"/>
              </a:tabLst>
            </a:pPr>
            <a:r>
              <a:rPr lang="fr-CA" sz="1800" dirty="0">
                <a:latin typeface="Arial" charset="0"/>
                <a:sym typeface="Wingdings 2" pitchFamily="18" charset="2"/>
              </a:rPr>
              <a:t>	</a:t>
            </a:r>
            <a:r>
              <a:rPr lang="fr-CA" sz="1800" dirty="0">
                <a:latin typeface="Arial" charset="0"/>
              </a:rPr>
              <a:t>La dépolarisation cause l’ouverture de </a:t>
            </a:r>
            <a:r>
              <a:rPr lang="fr-CA" sz="1800" i="1" u="sng" dirty="0">
                <a:latin typeface="Arial" charset="0"/>
              </a:rPr>
              <a:t>canaux à Ca</a:t>
            </a:r>
            <a:r>
              <a:rPr lang="fr-CA" sz="1800" i="1" u="sng" baseline="30000" dirty="0">
                <a:latin typeface="Arial" charset="0"/>
              </a:rPr>
              <a:t>2+</a:t>
            </a:r>
            <a:r>
              <a:rPr lang="fr-CA" sz="1800" i="1" u="sng" dirty="0">
                <a:latin typeface="Arial" charset="0"/>
              </a:rPr>
              <a:t> voltage-dépendants</a:t>
            </a:r>
            <a:r>
              <a:rPr lang="fr-CA" sz="1800" dirty="0">
                <a:latin typeface="Arial" charset="0"/>
              </a:rPr>
              <a:t>.</a:t>
            </a:r>
          </a:p>
          <a:p>
            <a:pPr marL="1614488" lvl="3" indent="-273050">
              <a:spcAft>
                <a:spcPts val="1200"/>
              </a:spcAft>
              <a:buSzPct val="80000"/>
              <a:buFont typeface="Symbol" pitchFamily="18" charset="2"/>
              <a:buChar char="®"/>
              <a:tabLst>
                <a:tab pos="8789988" algn="l"/>
              </a:tabLst>
            </a:pPr>
            <a:r>
              <a:rPr lang="fr-CA" sz="1800" dirty="0">
                <a:latin typeface="Arial" charset="0"/>
              </a:rPr>
              <a:t>Entrée des ions Ca</a:t>
            </a:r>
            <a:r>
              <a:rPr lang="fr-CA" sz="1800" baseline="30000" dirty="0">
                <a:latin typeface="Arial" charset="0"/>
              </a:rPr>
              <a:t>2+</a:t>
            </a:r>
            <a:r>
              <a:rPr lang="fr-CA" sz="1800" dirty="0">
                <a:latin typeface="Arial" charset="0"/>
              </a:rPr>
              <a:t> dans le bouton terminal.</a:t>
            </a:r>
          </a:p>
          <a:p>
            <a:pPr marL="1341438" indent="-273050">
              <a:spcAft>
                <a:spcPts val="0"/>
              </a:spcAft>
              <a:buSzPct val="80000"/>
              <a:tabLst>
                <a:tab pos="8789988" algn="l"/>
              </a:tabLst>
            </a:pPr>
            <a:r>
              <a:rPr lang="fr-CA" sz="1800" dirty="0">
                <a:latin typeface="Arial" charset="0"/>
                <a:sym typeface="Wingdings 2" pitchFamily="18" charset="2"/>
              </a:rPr>
              <a:t> </a:t>
            </a:r>
            <a:r>
              <a:rPr lang="fr-CA" sz="1800" dirty="0">
                <a:latin typeface="Arial" charset="0"/>
              </a:rPr>
              <a:t>L’augmentation de la concentration intracellulaire en Ca</a:t>
            </a:r>
            <a:r>
              <a:rPr lang="fr-CA" sz="1800" baseline="30000" dirty="0">
                <a:latin typeface="Arial" charset="0"/>
              </a:rPr>
              <a:t>2+</a:t>
            </a:r>
            <a:r>
              <a:rPr lang="fr-CA" sz="1800" dirty="0">
                <a:latin typeface="Arial" charset="0"/>
              </a:rPr>
              <a:t> entraîne la fusion des vésicules synaptiques avec la membrane présynaptique.</a:t>
            </a:r>
          </a:p>
          <a:p>
            <a:pPr marL="1614488" lvl="3" indent="-273050">
              <a:spcAft>
                <a:spcPct val="25000"/>
              </a:spcAft>
              <a:buSzPct val="80000"/>
              <a:buFont typeface="Symbol" pitchFamily="18" charset="2"/>
              <a:buChar char="®"/>
              <a:tabLst>
                <a:tab pos="8789988" algn="l"/>
              </a:tabLst>
            </a:pPr>
            <a:r>
              <a:rPr lang="fr-CA" sz="1800" dirty="0">
                <a:latin typeface="Arial" charset="0"/>
              </a:rPr>
              <a:t>Libération de neurotransmetteurs par exocytose.</a:t>
            </a:r>
          </a:p>
          <a:p>
            <a:pPr marL="1341438" indent="-273050">
              <a:spcAft>
                <a:spcPts val="1200"/>
              </a:spcAft>
              <a:buSzPct val="80000"/>
              <a:tabLst>
                <a:tab pos="8789988" algn="l"/>
              </a:tabLst>
            </a:pPr>
            <a:r>
              <a:rPr lang="fr-CA" sz="1800" dirty="0">
                <a:latin typeface="Arial" charset="0"/>
                <a:sym typeface="Wingdings 2" pitchFamily="18" charset="2"/>
              </a:rPr>
              <a:t> Les </a:t>
            </a:r>
            <a:r>
              <a:rPr lang="fr-CA" sz="1800" dirty="0">
                <a:latin typeface="Arial" charset="0"/>
              </a:rPr>
              <a:t>neurotransmetteurs diffusent à travers la fente synaptique et se lient (réversiblement) aux récepteurs postsynaptiques.</a:t>
            </a:r>
          </a:p>
          <a:p>
            <a:pPr marL="1341438" indent="-273050">
              <a:spcAft>
                <a:spcPct val="10000"/>
              </a:spcAft>
              <a:buSzPct val="70000"/>
              <a:buFont typeface="Symbol" pitchFamily="18" charset="2"/>
              <a:buNone/>
              <a:tabLst>
                <a:tab pos="8789988" algn="l"/>
              </a:tabLst>
            </a:pPr>
            <a:r>
              <a:rPr lang="fr-CA" sz="1800" dirty="0">
                <a:latin typeface="Arial" charset="0"/>
                <a:sym typeface="Wingdings 2" pitchFamily="18" charset="2"/>
              </a:rPr>
              <a:t> </a:t>
            </a:r>
            <a:r>
              <a:rPr lang="fr-CA" sz="1800" dirty="0">
                <a:latin typeface="Arial" charset="0"/>
              </a:rPr>
              <a:t>La liaison neurotransmetteur-récepteur cause l’ouverture (ou la fermeture) de canaux ioniques ligand-dépendants sur la membrane postsynaptique.</a:t>
            </a:r>
          </a:p>
          <a:p>
            <a:pPr marL="1614488" lvl="3" indent="-273050" defTabSz="900113">
              <a:spcAft>
                <a:spcPct val="50000"/>
              </a:spcAft>
              <a:buSzPct val="80000"/>
              <a:buFont typeface="Symbol" pitchFamily="18" charset="2"/>
              <a:buChar char="®"/>
              <a:tabLst>
                <a:tab pos="8789988" algn="l"/>
              </a:tabLst>
            </a:pPr>
            <a:r>
              <a:rPr lang="fr-CA" sz="1800" dirty="0">
                <a:latin typeface="Arial" charset="0"/>
              </a:rPr>
              <a:t>Changement du potentiel de membrane de la cellule postsynapti-que: potentiel </a:t>
            </a:r>
            <a:r>
              <a:rPr lang="fr-CA" sz="1800" u="sng" dirty="0">
                <a:latin typeface="Arial" charset="0"/>
              </a:rPr>
              <a:t>gradué</a:t>
            </a:r>
            <a:r>
              <a:rPr lang="fr-CA" sz="1800" dirty="0">
                <a:latin typeface="Arial" charset="0"/>
              </a:rPr>
              <a:t> nommé </a:t>
            </a:r>
            <a:r>
              <a:rPr lang="fr-CA" sz="1800" i="1" dirty="0">
                <a:latin typeface="Arial" charset="0"/>
              </a:rPr>
              <a:t>potentiel postsynaptique.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192851" y="240829"/>
            <a:ext cx="4166314" cy="5224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a:spAutoFit/>
          </a:bodyPr>
          <a:lstStyle>
            <a:lvl1pPr>
              <a:defRPr sz="2400">
                <a:solidFill>
                  <a:schemeClr val="tx1"/>
                </a:solidFill>
                <a:latin typeface="Times New Roman" pitchFamily="18" charset="0"/>
              </a:defRPr>
            </a:lvl1pPr>
            <a:lvl2pPr marL="460375" indent="-179388">
              <a:defRPr sz="2400">
                <a:solidFill>
                  <a:schemeClr val="tx1"/>
                </a:solidFill>
                <a:latin typeface="Times New Roman" pitchFamily="18" charset="0"/>
              </a:defRPr>
            </a:lvl2pPr>
            <a:lvl3pPr marL="973138" indent="-36195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61950" indent="-361950">
              <a:spcAft>
                <a:spcPct val="25000"/>
              </a:spcAft>
              <a:buSzPct val="140000"/>
            </a:pPr>
            <a:r>
              <a:rPr lang="fr-CA" sz="1800" dirty="0">
                <a:latin typeface="Arial" charset="0"/>
                <a:sym typeface="Wingdings"/>
              </a:rPr>
              <a:t></a:t>
            </a:r>
            <a:r>
              <a:rPr lang="fr-CA" sz="1800" dirty="0">
                <a:latin typeface="Arial" charset="0"/>
                <a:sym typeface="Wingdings 2" pitchFamily="18" charset="2"/>
              </a:rPr>
              <a:t>	</a:t>
            </a:r>
            <a:r>
              <a:rPr lang="fr-CA" sz="1800" b="1" dirty="0">
                <a:latin typeface="Arial" charset="0"/>
                <a:sym typeface="Wingdings 2" pitchFamily="18" charset="2"/>
              </a:rPr>
              <a:t>C</a:t>
            </a:r>
            <a:r>
              <a:rPr lang="fr-CA" sz="1800" b="1" dirty="0">
                <a:latin typeface="Arial" charset="0"/>
              </a:rPr>
              <a:t>essation des effets des neurotransmetteurs</a:t>
            </a:r>
            <a:endParaRPr lang="fr-CA" sz="1800" dirty="0">
              <a:latin typeface="Arial" charset="0"/>
            </a:endParaRPr>
          </a:p>
          <a:p>
            <a:pPr marL="361950" lvl="1" indent="0">
              <a:spcBef>
                <a:spcPct val="25000"/>
              </a:spcBef>
              <a:spcAft>
                <a:spcPct val="25000"/>
              </a:spcAft>
              <a:buSzPct val="120000"/>
            </a:pPr>
            <a:r>
              <a:rPr lang="fr-CA" sz="1600" dirty="0">
                <a:latin typeface="Arial" charset="0"/>
              </a:rPr>
              <a:t>Les effets des neurotransmetteurs ne durent que quelques millisecondes  en général parce qu’ils sont rapidement éliminés de la fente synaptique.</a:t>
            </a:r>
          </a:p>
          <a:p>
            <a:pPr marL="361950" lvl="1" indent="0">
              <a:spcBef>
                <a:spcPct val="25000"/>
              </a:spcBef>
              <a:spcAft>
                <a:spcPct val="25000"/>
              </a:spcAft>
              <a:buSzPct val="120000"/>
            </a:pPr>
            <a:r>
              <a:rPr lang="fr-CA" sz="1600" dirty="0">
                <a:latin typeface="Arial" charset="0"/>
              </a:rPr>
              <a:t>Trois mécanismes généraux pour mettre fin à l’effet d’un neurotransmetteur :</a:t>
            </a:r>
          </a:p>
          <a:p>
            <a:pPr marL="620713" lvl="2" indent="-257175">
              <a:spcAft>
                <a:spcPct val="25000"/>
              </a:spcAft>
              <a:buFontTx/>
              <a:buAutoNum type="arabicPeriod"/>
            </a:pPr>
            <a:r>
              <a:rPr lang="fr-CA" sz="1600" dirty="0">
                <a:latin typeface="Arial" charset="0"/>
              </a:rPr>
              <a:t>Dégradation des neurotransmetteurs par des enzymes présentes dans la fente synaptique ou sur la surface externe de la membrane postsynaptique.</a:t>
            </a:r>
          </a:p>
          <a:p>
            <a:pPr marL="620713" lvl="2" indent="-257175">
              <a:spcAft>
                <a:spcPct val="25000"/>
              </a:spcAft>
              <a:buFontTx/>
              <a:buAutoNum type="arabicPeriod"/>
            </a:pPr>
            <a:r>
              <a:rPr lang="fr-CA" sz="1600" dirty="0">
                <a:latin typeface="Arial" charset="0"/>
              </a:rPr>
              <a:t>Recaptage des neurotransmetteurs par la membrane présynaptique ou par les astrocytes.</a:t>
            </a:r>
          </a:p>
          <a:p>
            <a:pPr marL="620713" lvl="2" indent="-257175">
              <a:spcAft>
                <a:spcPct val="25000"/>
              </a:spcAft>
              <a:buFontTx/>
              <a:buAutoNum type="arabicPeriod"/>
            </a:pPr>
            <a:r>
              <a:rPr lang="fr-CA" sz="1600" dirty="0">
                <a:latin typeface="Arial" charset="0"/>
              </a:rPr>
              <a:t>Diffusion des neurotransmetteurs à l’extérieur de la fente synaptique.</a:t>
            </a:r>
          </a:p>
        </p:txBody>
      </p:sp>
      <p:pic>
        <p:nvPicPr>
          <p:cNvPr id="2" name="Picture 2" descr="http://cw2.erpi.com/cw/marieb/userfiles/20_Fig_11_17_p_464_2.jpg">
            <a:extLst>
              <a:ext uri="{FF2B5EF4-FFF2-40B4-BE49-F238E27FC236}">
                <a16:creationId xmlns:a16="http://schemas.microsoft.com/office/drawing/2014/main" id="{24BC9A4C-5897-4484-B8B2-760A9E31FF20}"/>
              </a:ext>
            </a:extLst>
          </p:cNvPr>
          <p:cNvPicPr>
            <a:picLocks noChangeAspect="1" noChangeArrowheads="1"/>
          </p:cNvPicPr>
          <p:nvPr/>
        </p:nvPicPr>
        <p:blipFill>
          <a:blip r:embed="rId2" cstate="print"/>
          <a:srcRect t="6803" b="1890"/>
          <a:stretch>
            <a:fillRect/>
          </a:stretch>
        </p:blipFill>
        <p:spPr bwMode="auto">
          <a:xfrm>
            <a:off x="4390697" y="240829"/>
            <a:ext cx="4680293" cy="5571494"/>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body" sz="half" idx="1"/>
          </p:nvPr>
        </p:nvSpPr>
        <p:spPr>
          <a:xfrm>
            <a:off x="201612" y="288925"/>
            <a:ext cx="8942388" cy="1460500"/>
          </a:xfrm>
        </p:spPr>
        <p:txBody>
          <a:bodyPr/>
          <a:lstStyle/>
          <a:p>
            <a:pPr marL="0" indent="0" eaLnBrk="1" hangingPunct="1">
              <a:lnSpc>
                <a:spcPct val="90000"/>
              </a:lnSpc>
              <a:spcAft>
                <a:spcPct val="10000"/>
              </a:spcAft>
              <a:buClrTx/>
              <a:buSzPct val="130000"/>
              <a:buNone/>
            </a:pPr>
            <a:r>
              <a:rPr lang="fr-CA" sz="2400" b="1" dirty="0">
                <a:solidFill>
                  <a:schemeClr val="accent6"/>
                </a:solidFill>
                <a:latin typeface="Arial" charset="0"/>
                <a:cs typeface="Arial" charset="0"/>
              </a:rPr>
              <a:t>3.1.2.2 Les neurones</a:t>
            </a:r>
          </a:p>
          <a:p>
            <a:pPr marL="176213" lvl="1" indent="-176213" eaLnBrk="1" hangingPunct="1">
              <a:lnSpc>
                <a:spcPct val="80000"/>
              </a:lnSpc>
              <a:spcBef>
                <a:spcPts val="600"/>
              </a:spcBef>
              <a:spcAft>
                <a:spcPct val="0"/>
              </a:spcAft>
              <a:buClr>
                <a:schemeClr val="tx1"/>
              </a:buClr>
              <a:buSzTx/>
              <a:buFont typeface="Arial" panose="020B0604020202020204" pitchFamily="34" charset="0"/>
              <a:buChar char="−"/>
            </a:pPr>
            <a:r>
              <a:rPr lang="fr-CA" sz="1600" dirty="0">
                <a:latin typeface="Arial" charset="0"/>
                <a:cs typeface="Arial" charset="0"/>
              </a:rPr>
              <a:t>Cellules spécialisées qui produisent et transmettent les signaux électriques</a:t>
            </a:r>
          </a:p>
          <a:p>
            <a:pPr marL="176213" lvl="1" indent="-176213" eaLnBrk="1" hangingPunct="1">
              <a:lnSpc>
                <a:spcPct val="90000"/>
              </a:lnSpc>
              <a:spcBef>
                <a:spcPct val="25000"/>
              </a:spcBef>
              <a:spcAft>
                <a:spcPct val="0"/>
              </a:spcAft>
              <a:buClr>
                <a:schemeClr val="tx1"/>
              </a:buClr>
              <a:buSzTx/>
              <a:buFont typeface="Arial" panose="020B0604020202020204" pitchFamily="34" charset="0"/>
              <a:buChar char="−"/>
            </a:pPr>
            <a:r>
              <a:rPr lang="fr-CA" sz="1600" u="sng" dirty="0">
                <a:latin typeface="Arial" charset="0"/>
                <a:cs typeface="Arial" charset="0"/>
              </a:rPr>
              <a:t>Propriétés particulières</a:t>
            </a:r>
            <a:r>
              <a:rPr lang="fr-CA" sz="1600" dirty="0">
                <a:latin typeface="Arial" charset="0"/>
                <a:cs typeface="Arial" charset="0"/>
              </a:rPr>
              <a:t> : </a:t>
            </a:r>
            <a:r>
              <a:rPr lang="fr-CA" sz="1600" b="1" dirty="0">
                <a:latin typeface="Arial" charset="0"/>
                <a:cs typeface="Arial" charset="0"/>
                <a:sym typeface="Symbol" pitchFamily="18" charset="2"/>
              </a:rPr>
              <a:t></a:t>
            </a:r>
            <a:r>
              <a:rPr lang="fr-CA" sz="1600" b="1" dirty="0">
                <a:latin typeface="Arial" charset="0"/>
                <a:cs typeface="Arial" charset="0"/>
              </a:rPr>
              <a:t> </a:t>
            </a:r>
            <a:r>
              <a:rPr lang="fr-CA" sz="1600" dirty="0">
                <a:latin typeface="Arial" charset="0"/>
                <a:cs typeface="Arial" charset="0"/>
              </a:rPr>
              <a:t>Longévité extrême </a:t>
            </a:r>
            <a:r>
              <a:rPr lang="fr-CA" sz="1600" b="1" dirty="0">
                <a:latin typeface="Arial" charset="0"/>
                <a:cs typeface="Arial" charset="0"/>
                <a:sym typeface="Symbol" pitchFamily="18" charset="2"/>
              </a:rPr>
              <a:t></a:t>
            </a:r>
            <a:r>
              <a:rPr lang="fr-CA" sz="1600" b="1" dirty="0">
                <a:latin typeface="Arial" charset="0"/>
                <a:cs typeface="Arial" charset="0"/>
              </a:rPr>
              <a:t> </a:t>
            </a:r>
            <a:r>
              <a:rPr lang="fr-CA" sz="1600" dirty="0">
                <a:latin typeface="Arial" charset="0"/>
                <a:cs typeface="Arial" charset="0"/>
              </a:rPr>
              <a:t>Amitotiques </a:t>
            </a:r>
            <a:r>
              <a:rPr lang="fr-CA" sz="1600" b="1" dirty="0">
                <a:latin typeface="Arial" charset="0"/>
                <a:cs typeface="Arial" charset="0"/>
                <a:sym typeface="Symbol" pitchFamily="18" charset="2"/>
              </a:rPr>
              <a:t></a:t>
            </a:r>
            <a:r>
              <a:rPr lang="fr-CA" sz="1600" dirty="0">
                <a:latin typeface="Arial" charset="0"/>
                <a:cs typeface="Arial" charset="0"/>
              </a:rPr>
              <a:t> Très grande activité métabolique</a:t>
            </a:r>
          </a:p>
        </p:txBody>
      </p:sp>
      <p:sp>
        <p:nvSpPr>
          <p:cNvPr id="5123" name="Rectangle 7"/>
          <p:cNvSpPr>
            <a:spLocks noChangeArrowheads="1"/>
          </p:cNvSpPr>
          <p:nvPr/>
        </p:nvSpPr>
        <p:spPr bwMode="auto">
          <a:xfrm>
            <a:off x="211748" y="1439985"/>
            <a:ext cx="3705225" cy="37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68275" indent="-168275" eaLnBrk="1" hangingPunct="1">
              <a:lnSpc>
                <a:spcPct val="80000"/>
              </a:lnSpc>
              <a:spcAft>
                <a:spcPct val="25000"/>
              </a:spcAft>
              <a:buClr>
                <a:schemeClr val="tx1"/>
              </a:buClr>
              <a:buFontTx/>
              <a:buChar char="•"/>
            </a:pPr>
            <a:r>
              <a:rPr lang="en-CA" sz="1800" b="1" u="sng" dirty="0">
                <a:latin typeface="Arial" charset="0"/>
                <a:cs typeface="Arial" charset="0"/>
              </a:rPr>
              <a:t>Structures des neurones</a:t>
            </a:r>
            <a:r>
              <a:rPr lang="en-CA" sz="1800" b="1" dirty="0">
                <a:latin typeface="Arial" charset="0"/>
                <a:cs typeface="Arial" charset="0"/>
              </a:rPr>
              <a:t> :</a:t>
            </a:r>
            <a:endParaRPr lang="en-CA" sz="1800" b="1" u="sng" dirty="0">
              <a:latin typeface="Arial" charset="0"/>
              <a:cs typeface="Arial" charset="0"/>
            </a:endParaRPr>
          </a:p>
        </p:txBody>
      </p:sp>
      <p:pic>
        <p:nvPicPr>
          <p:cNvPr id="6" name="Espace réservé du contenu 4">
            <a:extLst>
              <a:ext uri="{FF2B5EF4-FFF2-40B4-BE49-F238E27FC236}">
                <a16:creationId xmlns:a16="http://schemas.microsoft.com/office/drawing/2014/main" id="{1E3076A6-772B-49A6-8460-9E37DBF40110}"/>
              </a:ext>
            </a:extLst>
          </p:cNvPr>
          <p:cNvPicPr>
            <a:picLocks noChangeAspect="1"/>
          </p:cNvPicPr>
          <p:nvPr/>
        </p:nvPicPr>
        <p:blipFill rotWithShape="1">
          <a:blip r:embed="rId3">
            <a:extLst>
              <a:ext uri="{28A0092B-C50C-407E-A947-70E740481C1C}">
                <a14:useLocalDpi xmlns:a14="http://schemas.microsoft.com/office/drawing/2010/main" val="0"/>
              </a:ext>
            </a:extLst>
          </a:blip>
          <a:srcRect b="9757"/>
          <a:stretch/>
        </p:blipFill>
        <p:spPr>
          <a:xfrm>
            <a:off x="845729" y="1813048"/>
            <a:ext cx="7226300" cy="4418127"/>
          </a:xfrm>
          <a:prstGeom prst="rect">
            <a:avLst/>
          </a:prstGeom>
        </p:spPr>
      </p:pic>
      <p:sp>
        <p:nvSpPr>
          <p:cNvPr id="5125" name="Text Box 4"/>
          <p:cNvSpPr txBox="1">
            <a:spLocks noChangeArrowheads="1"/>
          </p:cNvSpPr>
          <p:nvPr/>
        </p:nvSpPr>
        <p:spPr bwMode="auto">
          <a:xfrm>
            <a:off x="7725977" y="5980473"/>
            <a:ext cx="1144587" cy="314325"/>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400" b="1" dirty="0">
                <a:solidFill>
                  <a:schemeClr val="accent2"/>
                </a:solidFill>
                <a:latin typeface="Arial" charset="0"/>
              </a:rPr>
              <a:t>Figure 11.5</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223838" y="227721"/>
            <a:ext cx="8521700"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a:defRPr sz="2400">
                <a:solidFill>
                  <a:schemeClr val="tx1"/>
                </a:solidFill>
                <a:latin typeface="Times New Roman" pitchFamily="18" charset="0"/>
              </a:defRPr>
            </a:lvl1pPr>
            <a:lvl2pPr marL="571500" indent="-179388">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Aft>
                <a:spcPct val="10000"/>
              </a:spcAft>
              <a:buSzPct val="135000"/>
            </a:pPr>
            <a:r>
              <a:rPr lang="en-CA" b="1" dirty="0">
                <a:solidFill>
                  <a:schemeClr val="accent2"/>
                </a:solidFill>
                <a:latin typeface="Arial" charset="0"/>
                <a:cs typeface="Arial" charset="0"/>
              </a:rPr>
              <a:t>3.1.5.4  </a:t>
            </a:r>
            <a:r>
              <a:rPr lang="fr-CA" b="1" dirty="0">
                <a:solidFill>
                  <a:schemeClr val="accent2"/>
                </a:solidFill>
                <a:latin typeface="Arial" charset="0"/>
                <a:cs typeface="Arial" charset="0"/>
              </a:rPr>
              <a:t>Potentiels postsynaptiques</a:t>
            </a:r>
            <a:endParaRPr lang="fr-CA" dirty="0">
              <a:solidFill>
                <a:schemeClr val="accent2"/>
              </a:solidFill>
              <a:latin typeface="Arial" charset="0"/>
            </a:endParaRPr>
          </a:p>
          <a:p>
            <a:pPr lvl="1">
              <a:spcBef>
                <a:spcPct val="20000"/>
              </a:spcBef>
              <a:spcAft>
                <a:spcPct val="10000"/>
              </a:spcAft>
              <a:buSzPct val="120000"/>
              <a:buFontTx/>
              <a:buChar char="•"/>
            </a:pPr>
            <a:r>
              <a:rPr lang="fr-CA" sz="1800" dirty="0">
                <a:latin typeface="Arial" charset="0"/>
                <a:cs typeface="Arial" charset="0"/>
              </a:rPr>
              <a:t>Ils sont produits par l’action de </a:t>
            </a:r>
            <a:r>
              <a:rPr lang="fr-CA" sz="1800" b="1" i="1" dirty="0">
                <a:latin typeface="Arial" charset="0"/>
                <a:cs typeface="Arial" charset="0"/>
              </a:rPr>
              <a:t>canaux ligand-dépendants</a:t>
            </a:r>
            <a:r>
              <a:rPr lang="fr-CA" sz="1800" dirty="0">
                <a:latin typeface="Arial" charset="0"/>
                <a:cs typeface="Arial" charset="0"/>
              </a:rPr>
              <a:t> suite à la liaison de neurotransmetteurs aux récepteurs postsynaptiques.</a:t>
            </a:r>
          </a:p>
          <a:p>
            <a:pPr lvl="1">
              <a:spcBef>
                <a:spcPct val="20000"/>
              </a:spcBef>
              <a:spcAft>
                <a:spcPct val="25000"/>
              </a:spcAft>
              <a:buSzPct val="120000"/>
              <a:buFontTx/>
              <a:buChar char="•"/>
            </a:pPr>
            <a:r>
              <a:rPr lang="fr-CA" sz="1800" dirty="0">
                <a:latin typeface="Arial" charset="0"/>
                <a:cs typeface="Arial" charset="0"/>
              </a:rPr>
              <a:t>Ils peuvent être </a:t>
            </a:r>
            <a:r>
              <a:rPr lang="fr-CA" sz="1800" b="1" i="1" dirty="0">
                <a:latin typeface="Arial" charset="0"/>
                <a:cs typeface="Arial" charset="0"/>
              </a:rPr>
              <a:t>excitateurs</a:t>
            </a:r>
            <a:r>
              <a:rPr lang="fr-CA" sz="1800" dirty="0">
                <a:latin typeface="Arial" charset="0"/>
                <a:cs typeface="Arial" charset="0"/>
              </a:rPr>
              <a:t> or </a:t>
            </a:r>
            <a:r>
              <a:rPr lang="fr-CA" sz="1800" b="1" i="1" dirty="0">
                <a:latin typeface="Arial" charset="0"/>
                <a:cs typeface="Arial" charset="0"/>
              </a:rPr>
              <a:t>inhibiteurs</a:t>
            </a:r>
            <a:r>
              <a:rPr lang="fr-CA" sz="1800" i="1" dirty="0">
                <a:latin typeface="Arial" charset="0"/>
                <a:cs typeface="Arial" charset="0"/>
              </a:rPr>
              <a:t>.</a:t>
            </a:r>
            <a:endParaRPr lang="fr-CA" sz="1800" dirty="0">
              <a:latin typeface="Arial" charset="0"/>
              <a:cs typeface="Arial" charset="0"/>
            </a:endParaRPr>
          </a:p>
        </p:txBody>
      </p:sp>
      <p:pic>
        <p:nvPicPr>
          <p:cNvPr id="36867" name="Picture 3"/>
          <p:cNvPicPr>
            <a:picLocks noGrp="1" noChangeAspect="1" noChangeArrowheads="1"/>
          </p:cNvPicPr>
          <p:nvPr>
            <p:ph/>
          </p:nvPr>
        </p:nvPicPr>
        <p:blipFill>
          <a:blip r:embed="rId3" cstate="print">
            <a:extLst>
              <a:ext uri="{28A0092B-C50C-407E-A947-70E740481C1C}">
                <a14:useLocalDpi xmlns:a14="http://schemas.microsoft.com/office/drawing/2010/main" val="0"/>
              </a:ext>
            </a:extLst>
          </a:blip>
          <a:srcRect l="7516" t="1466" r="7481" b="54808"/>
          <a:stretch>
            <a:fillRect/>
          </a:stretch>
        </p:blipFill>
        <p:spPr>
          <a:xfrm>
            <a:off x="4484688" y="2147278"/>
            <a:ext cx="4449762" cy="3629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868" name="Text Box 4"/>
          <p:cNvSpPr txBox="1">
            <a:spLocks noChangeArrowheads="1"/>
          </p:cNvSpPr>
          <p:nvPr/>
        </p:nvSpPr>
        <p:spPr bwMode="auto">
          <a:xfrm>
            <a:off x="307977" y="1661028"/>
            <a:ext cx="3914774" cy="4296470"/>
          </a:xfrm>
          <a:prstGeom prst="rect">
            <a:avLst/>
          </a:prstGeom>
          <a:noFill/>
          <a:ln w="9525">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144000" bIns="118800">
            <a:spAutoFit/>
          </a:bodyPr>
          <a:lstStyle>
            <a:lvl1pPr marL="182563" indent="-182563">
              <a:defRPr sz="2400">
                <a:solidFill>
                  <a:schemeClr val="tx1"/>
                </a:solidFill>
                <a:latin typeface="Times New Roman" pitchFamily="18" charset="0"/>
              </a:defRPr>
            </a:lvl1pPr>
            <a:lvl2pPr marL="541338" indent="-179388">
              <a:defRPr sz="2400">
                <a:solidFill>
                  <a:schemeClr val="tx1"/>
                </a:solidFill>
                <a:latin typeface="Times New Roman" pitchFamily="18" charset="0"/>
              </a:defRPr>
            </a:lvl2pPr>
            <a:lvl3pPr marL="979488" indent="-258763">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Aft>
                <a:spcPct val="25000"/>
              </a:spcAft>
              <a:buSzPct val="90000"/>
              <a:buFont typeface="Wingdings" pitchFamily="2" charset="2"/>
              <a:buChar char="§"/>
            </a:pPr>
            <a:r>
              <a:rPr lang="fr-CA" sz="1900" b="1" i="1" u="sng" dirty="0">
                <a:latin typeface="Arial" charset="0"/>
                <a:cs typeface="Arial" charset="0"/>
              </a:rPr>
              <a:t>Potentiel postsynaptique excitateur (PPSE</a:t>
            </a:r>
            <a:r>
              <a:rPr lang="fr-CA" sz="1900" b="1" i="1" dirty="0">
                <a:latin typeface="Arial" charset="0"/>
                <a:cs typeface="Arial" charset="0"/>
              </a:rPr>
              <a:t>) </a:t>
            </a:r>
            <a:r>
              <a:rPr lang="fr-CA" sz="1900" b="1" dirty="0">
                <a:latin typeface="Arial" charset="0"/>
                <a:cs typeface="Arial" charset="0"/>
              </a:rPr>
              <a:t>:</a:t>
            </a:r>
            <a:endParaRPr lang="fr-CA" sz="1900" dirty="0">
              <a:latin typeface="Arial" charset="0"/>
              <a:cs typeface="Arial" charset="0"/>
            </a:endParaRPr>
          </a:p>
          <a:p>
            <a:pPr marL="361950" lvl="1" indent="-180975">
              <a:spcAft>
                <a:spcPct val="25000"/>
              </a:spcAft>
              <a:buSzPct val="120000"/>
              <a:buFontTx/>
              <a:buChar char="•"/>
            </a:pPr>
            <a:r>
              <a:rPr lang="fr-CA" sz="1600" dirty="0">
                <a:latin typeface="Arial" charset="0"/>
                <a:cs typeface="Arial" charset="0"/>
              </a:rPr>
              <a:t>Petite </a:t>
            </a:r>
            <a:r>
              <a:rPr lang="fr-CA" sz="1600" u="sng" dirty="0">
                <a:latin typeface="Arial" charset="0"/>
                <a:cs typeface="Arial" charset="0"/>
              </a:rPr>
              <a:t>dépolarisation</a:t>
            </a:r>
            <a:r>
              <a:rPr lang="fr-CA" sz="1600" dirty="0">
                <a:latin typeface="Arial" charset="0"/>
                <a:cs typeface="Arial" charset="0"/>
              </a:rPr>
              <a:t> de la membrane postsynaptique.</a:t>
            </a:r>
          </a:p>
          <a:p>
            <a:pPr marL="361950" lvl="1" indent="-180975">
              <a:spcAft>
                <a:spcPct val="10000"/>
              </a:spcAft>
              <a:buSzPct val="120000"/>
              <a:buFontTx/>
              <a:buChar char="•"/>
            </a:pPr>
            <a:r>
              <a:rPr lang="fr-CA" sz="1600" dirty="0">
                <a:latin typeface="Arial" charset="0"/>
                <a:cs typeface="Arial" charset="0"/>
              </a:rPr>
              <a:t>Typiquement causé par l’ouverture de canaux à Na</a:t>
            </a:r>
            <a:r>
              <a:rPr lang="fr-CA" sz="1600" baseline="30000" dirty="0">
                <a:latin typeface="Arial" charset="0"/>
                <a:cs typeface="Arial" charset="0"/>
              </a:rPr>
              <a:t>+</a:t>
            </a:r>
            <a:r>
              <a:rPr lang="fr-CA" sz="1600" dirty="0">
                <a:latin typeface="Arial" charset="0"/>
                <a:cs typeface="Arial" charset="0"/>
              </a:rPr>
              <a:t> ligand-dépendants.</a:t>
            </a:r>
          </a:p>
          <a:p>
            <a:pPr marL="630238" lvl="2" indent="-268288">
              <a:spcAft>
                <a:spcPct val="25000"/>
              </a:spcAft>
              <a:buFont typeface="Arial" charset="0"/>
              <a:buNone/>
            </a:pPr>
            <a:r>
              <a:rPr lang="fr-CA" sz="1600" dirty="0">
                <a:latin typeface="Arial" charset="0"/>
                <a:cs typeface="Arial" charset="0"/>
                <a:sym typeface="Symbol" pitchFamily="18" charset="2"/>
              </a:rPr>
              <a:t> D</a:t>
            </a:r>
            <a:r>
              <a:rPr lang="fr-CA" sz="1600" dirty="0">
                <a:latin typeface="Arial" charset="0"/>
                <a:cs typeface="Arial" charset="0"/>
              </a:rPr>
              <a:t>épolarisation due à une augmentation de la perméabilité aux ions Na</a:t>
            </a:r>
            <a:r>
              <a:rPr lang="fr-CA" sz="1600" baseline="30000" dirty="0">
                <a:latin typeface="Arial" charset="0"/>
                <a:cs typeface="Arial" charset="0"/>
              </a:rPr>
              <a:t>+</a:t>
            </a:r>
            <a:r>
              <a:rPr lang="fr-CA" sz="1600" dirty="0">
                <a:latin typeface="Arial" charset="0"/>
                <a:cs typeface="Arial" charset="0"/>
              </a:rPr>
              <a:t>.</a:t>
            </a:r>
          </a:p>
          <a:p>
            <a:pPr marL="361950" lvl="1" indent="-180975">
              <a:spcAft>
                <a:spcPct val="10000"/>
              </a:spcAft>
              <a:buSzPct val="120000"/>
              <a:buFontTx/>
              <a:buChar char="•"/>
            </a:pPr>
            <a:r>
              <a:rPr lang="fr-CA" sz="1600" dirty="0">
                <a:latin typeface="Arial" charset="0"/>
                <a:cs typeface="Arial" charset="0"/>
              </a:rPr>
              <a:t>Dans les synapses entre 2 neurones, un PPSE unique n’atteint pas le seuil d’excitation, mais rapproche le potentiel de membrane plus près de ce seuil.</a:t>
            </a:r>
          </a:p>
          <a:p>
            <a:pPr marL="361950" lvl="2" indent="0">
              <a:spcAft>
                <a:spcPct val="10000"/>
              </a:spcAft>
              <a:buFont typeface="Arial" charset="0"/>
              <a:buNone/>
            </a:pPr>
            <a:r>
              <a:rPr lang="fr-CA" sz="1600" dirty="0">
                <a:latin typeface="Arial" charset="0"/>
                <a:cs typeface="Arial" charset="0"/>
                <a:sym typeface="Symbol" pitchFamily="18" charset="2"/>
              </a:rPr>
              <a:t> </a:t>
            </a:r>
            <a:r>
              <a:rPr lang="fr-CA" sz="1600" dirty="0">
                <a:latin typeface="Arial" charset="0"/>
                <a:cs typeface="Arial" charset="0"/>
              </a:rPr>
              <a:t>Le neurone devient plus excitable.</a:t>
            </a:r>
          </a:p>
        </p:txBody>
      </p:sp>
      <p:sp>
        <p:nvSpPr>
          <p:cNvPr id="36869" name="Text Box 5"/>
          <p:cNvSpPr txBox="1">
            <a:spLocks noChangeArrowheads="1"/>
          </p:cNvSpPr>
          <p:nvPr/>
        </p:nvSpPr>
        <p:spPr bwMode="auto">
          <a:xfrm>
            <a:off x="7627938" y="1876048"/>
            <a:ext cx="1323975" cy="222250"/>
          </a:xfrm>
          <a:prstGeom prst="rect">
            <a:avLst/>
          </a:prstGeom>
          <a:noFill/>
          <a:ln w="9525">
            <a:solidFill>
              <a:srgbClr val="0099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0" rIns="5400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400" b="1" dirty="0">
                <a:solidFill>
                  <a:schemeClr val="accent2"/>
                </a:solidFill>
                <a:latin typeface="Arial" charset="0"/>
              </a:rPr>
              <a:t>Zoom 11.4</a:t>
            </a:r>
          </a:p>
        </p:txBody>
      </p:sp>
      <p:sp>
        <p:nvSpPr>
          <p:cNvPr id="36870" name="Text Box 6"/>
          <p:cNvSpPr txBox="1">
            <a:spLocks noChangeArrowheads="1"/>
          </p:cNvSpPr>
          <p:nvPr/>
        </p:nvSpPr>
        <p:spPr bwMode="auto">
          <a:xfrm>
            <a:off x="6732588" y="3710966"/>
            <a:ext cx="895350" cy="26193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fr-CA" sz="1600" b="1" dirty="0">
                <a:latin typeface="Verdana" pitchFamily="34" charset="0"/>
              </a:rPr>
              <a:t>   </a:t>
            </a:r>
            <a:r>
              <a:rPr lang="fr-CA" sz="1500" b="1" dirty="0">
                <a:latin typeface="Verdana" pitchFamily="34" charset="0"/>
              </a:rPr>
              <a:t>Seuil</a:t>
            </a:r>
            <a:endParaRPr lang="en-US" sz="1500" b="1" dirty="0">
              <a:latin typeface="Verdana" pitchFamily="34" charset="0"/>
            </a:endParaRPr>
          </a:p>
        </p:txBody>
      </p:sp>
      <p:sp>
        <p:nvSpPr>
          <p:cNvPr id="36871" name="Text Box 7"/>
          <p:cNvSpPr txBox="1">
            <a:spLocks noChangeArrowheads="1"/>
          </p:cNvSpPr>
          <p:nvPr/>
        </p:nvSpPr>
        <p:spPr bwMode="auto">
          <a:xfrm rot="-5400000">
            <a:off x="3686175" y="3534754"/>
            <a:ext cx="2981325"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fr-CA" sz="1600" b="1" dirty="0">
                <a:latin typeface="Arial" charset="0"/>
              </a:rPr>
              <a:t>Potentiel de membrane (mV)</a:t>
            </a:r>
          </a:p>
        </p:txBody>
      </p:sp>
      <p:sp>
        <p:nvSpPr>
          <p:cNvPr id="36872" name="Text Box 8"/>
          <p:cNvSpPr txBox="1">
            <a:spLocks noChangeArrowheads="1"/>
          </p:cNvSpPr>
          <p:nvPr/>
        </p:nvSpPr>
        <p:spPr bwMode="auto">
          <a:xfrm>
            <a:off x="7197725" y="5088916"/>
            <a:ext cx="1325563" cy="2444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fr-CA" sz="1600" b="1" dirty="0">
                <a:latin typeface="Arial" charset="0"/>
              </a:rPr>
              <a:t>Temps (ms)</a:t>
            </a:r>
            <a:endParaRPr lang="en-US" sz="1600" b="1" dirty="0">
              <a:latin typeface="Arial" charset="0"/>
            </a:endParaRPr>
          </a:p>
        </p:txBody>
      </p:sp>
      <p:sp>
        <p:nvSpPr>
          <p:cNvPr id="36873" name="Text Box 10"/>
          <p:cNvSpPr txBox="1">
            <a:spLocks noChangeArrowheads="1"/>
          </p:cNvSpPr>
          <p:nvPr/>
        </p:nvSpPr>
        <p:spPr bwMode="auto">
          <a:xfrm>
            <a:off x="4432300" y="5366728"/>
            <a:ext cx="4533900" cy="7143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lnSpc>
                <a:spcPct val="120000"/>
              </a:lnSpc>
            </a:pPr>
            <a:r>
              <a:rPr lang="fr-CA" sz="1700" b="1" dirty="0">
                <a:solidFill>
                  <a:schemeClr val="accent2"/>
                </a:solidFill>
                <a:latin typeface="Verdana" pitchFamily="34" charset="0"/>
              </a:rPr>
              <a:t>Potentiel postsynaptique excitateur</a:t>
            </a:r>
          </a:p>
          <a:p>
            <a:pPr algn="ctr">
              <a:lnSpc>
                <a:spcPct val="120000"/>
              </a:lnSpc>
            </a:pPr>
            <a:r>
              <a:rPr lang="fr-CA" sz="1700" b="1" dirty="0">
                <a:solidFill>
                  <a:schemeClr val="accent2"/>
                </a:solidFill>
                <a:latin typeface="Verdana" pitchFamily="34" charset="0"/>
              </a:rPr>
              <a:t>(PPSE)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306387" y="406948"/>
            <a:ext cx="4206876" cy="3557806"/>
          </a:xfrm>
          <a:prstGeom prst="rect">
            <a:avLst/>
          </a:prstGeom>
          <a:noFill/>
          <a:ln w="9525">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144000" bIns="118800">
            <a:spAutoFit/>
          </a:bodyPr>
          <a:lstStyle>
            <a:lvl1pPr marL="182563" indent="-182563">
              <a:defRPr sz="2400">
                <a:solidFill>
                  <a:schemeClr val="tx1"/>
                </a:solidFill>
                <a:latin typeface="Times New Roman" pitchFamily="18" charset="0"/>
              </a:defRPr>
            </a:lvl1pPr>
            <a:lvl2pPr marL="541338" indent="-179388">
              <a:defRPr sz="2400">
                <a:solidFill>
                  <a:schemeClr val="tx1"/>
                </a:solidFill>
                <a:latin typeface="Times New Roman" pitchFamily="18" charset="0"/>
              </a:defRPr>
            </a:lvl2pPr>
            <a:lvl3pPr marL="979488" indent="-258763">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Aft>
                <a:spcPct val="25000"/>
              </a:spcAft>
              <a:buSzPct val="90000"/>
              <a:buFont typeface="Wingdings" pitchFamily="2" charset="2"/>
              <a:buChar char="§"/>
            </a:pPr>
            <a:r>
              <a:rPr lang="fr-CA" sz="1900" b="1" i="1" u="sng" dirty="0">
                <a:latin typeface="Arial" charset="0"/>
                <a:cs typeface="Arial" charset="0"/>
              </a:rPr>
              <a:t>Potentiel postsynaptique inhibiteur (PPSI</a:t>
            </a:r>
            <a:r>
              <a:rPr lang="fr-CA" sz="1900" b="1" i="1" dirty="0">
                <a:latin typeface="Arial" charset="0"/>
                <a:cs typeface="Arial" charset="0"/>
              </a:rPr>
              <a:t>) </a:t>
            </a:r>
            <a:r>
              <a:rPr lang="fr-CA" sz="1900" b="1" dirty="0">
                <a:latin typeface="Arial" charset="0"/>
                <a:cs typeface="Arial" charset="0"/>
              </a:rPr>
              <a:t>:</a:t>
            </a:r>
            <a:endParaRPr lang="fr-CA" sz="1900" dirty="0">
              <a:latin typeface="Arial" charset="0"/>
              <a:cs typeface="Arial" charset="0"/>
            </a:endParaRPr>
          </a:p>
          <a:p>
            <a:pPr marL="361950" lvl="1" indent="-180975">
              <a:spcAft>
                <a:spcPct val="25000"/>
              </a:spcAft>
              <a:buFontTx/>
              <a:buChar char="•"/>
            </a:pPr>
            <a:r>
              <a:rPr lang="fr-CA" sz="1600" dirty="0">
                <a:latin typeface="Arial" charset="0"/>
                <a:cs typeface="Arial" charset="0"/>
              </a:rPr>
              <a:t>Petite </a:t>
            </a:r>
            <a:r>
              <a:rPr lang="fr-CA" sz="1600" u="sng" dirty="0">
                <a:latin typeface="Arial" charset="0"/>
                <a:cs typeface="Arial" charset="0"/>
              </a:rPr>
              <a:t>hyperpolarisation</a:t>
            </a:r>
            <a:r>
              <a:rPr lang="fr-CA" sz="1600" dirty="0">
                <a:latin typeface="Arial" charset="0"/>
                <a:cs typeface="Arial" charset="0"/>
              </a:rPr>
              <a:t> de la membrane postsynaptique.</a:t>
            </a:r>
          </a:p>
          <a:p>
            <a:pPr marL="361950" lvl="1" indent="-180975">
              <a:spcAft>
                <a:spcPct val="10000"/>
              </a:spcAft>
              <a:buFontTx/>
              <a:buChar char="•"/>
            </a:pPr>
            <a:r>
              <a:rPr lang="fr-CA" sz="1600" dirty="0">
                <a:latin typeface="Arial" charset="0"/>
                <a:cs typeface="Arial" charset="0"/>
              </a:rPr>
              <a:t>Typiquement causé par l’ouverture de canaux ligand-dépendants à K</a:t>
            </a:r>
            <a:r>
              <a:rPr lang="fr-CA" sz="1600" baseline="30000" dirty="0">
                <a:latin typeface="Arial" charset="0"/>
                <a:cs typeface="Arial" charset="0"/>
              </a:rPr>
              <a:t>+</a:t>
            </a:r>
            <a:r>
              <a:rPr lang="fr-CA" sz="1600" dirty="0">
                <a:latin typeface="Arial" charset="0"/>
                <a:cs typeface="Arial" charset="0"/>
              </a:rPr>
              <a:t> ou Cl</a:t>
            </a:r>
            <a:r>
              <a:rPr lang="fr-CA" sz="1600" baseline="30000" dirty="0">
                <a:latin typeface="Arial" charset="0"/>
                <a:cs typeface="Arial" charset="0"/>
                <a:sym typeface="Symbol" pitchFamily="18" charset="2"/>
              </a:rPr>
              <a:t></a:t>
            </a:r>
            <a:r>
              <a:rPr lang="fr-CA" sz="1600" dirty="0">
                <a:latin typeface="Arial" charset="0"/>
                <a:cs typeface="Arial" charset="0"/>
              </a:rPr>
              <a:t>.</a:t>
            </a:r>
          </a:p>
          <a:p>
            <a:pPr marL="630238" lvl="2" indent="-268288">
              <a:spcAft>
                <a:spcPct val="25000"/>
              </a:spcAft>
              <a:buFont typeface="Arial" charset="0"/>
              <a:buNone/>
            </a:pPr>
            <a:r>
              <a:rPr lang="fr-CA" sz="1600" dirty="0">
                <a:latin typeface="Arial" charset="0"/>
                <a:cs typeface="Arial" charset="0"/>
                <a:sym typeface="Symbol" pitchFamily="18" charset="2"/>
              </a:rPr>
              <a:t> </a:t>
            </a:r>
            <a:r>
              <a:rPr lang="fr-CA" sz="1600" dirty="0">
                <a:latin typeface="Arial" charset="0"/>
                <a:cs typeface="Arial" charset="0"/>
              </a:rPr>
              <a:t>Une augmentation de la  perméabilité membranaire aux ions K</a:t>
            </a:r>
            <a:r>
              <a:rPr lang="fr-CA" sz="1600" baseline="30000" dirty="0">
                <a:latin typeface="Arial" charset="0"/>
                <a:cs typeface="Arial" charset="0"/>
              </a:rPr>
              <a:t>+</a:t>
            </a:r>
            <a:r>
              <a:rPr lang="fr-CA" sz="1600" dirty="0">
                <a:latin typeface="Arial" charset="0"/>
                <a:cs typeface="Arial" charset="0"/>
              </a:rPr>
              <a:t> ou Cl</a:t>
            </a:r>
            <a:r>
              <a:rPr lang="fr-CA" sz="1600" baseline="30000" dirty="0">
                <a:latin typeface="Arial" charset="0"/>
                <a:cs typeface="Arial" charset="0"/>
                <a:sym typeface="Symbol" pitchFamily="18" charset="2"/>
              </a:rPr>
              <a:t></a:t>
            </a:r>
            <a:r>
              <a:rPr lang="fr-CA" sz="1600" dirty="0">
                <a:latin typeface="Arial" charset="0"/>
                <a:cs typeface="Arial" charset="0"/>
              </a:rPr>
              <a:t>  induit une hyperpolarisation.</a:t>
            </a:r>
          </a:p>
          <a:p>
            <a:pPr marL="361950" lvl="1" indent="-180975">
              <a:spcAft>
                <a:spcPct val="10000"/>
              </a:spcAft>
              <a:buFontTx/>
              <a:buChar char="•"/>
            </a:pPr>
            <a:r>
              <a:rPr lang="fr-CA" sz="1600" dirty="0">
                <a:latin typeface="Arial" charset="0"/>
                <a:cs typeface="Arial" charset="0"/>
              </a:rPr>
              <a:t>Les PPSI éloignent le potentiel de membrane  du seuil d’excitation.</a:t>
            </a:r>
          </a:p>
          <a:p>
            <a:pPr marL="630238" lvl="2" indent="-269875">
              <a:spcAft>
                <a:spcPct val="25000"/>
              </a:spcAft>
              <a:buFont typeface="Arial" charset="0"/>
              <a:buNone/>
            </a:pPr>
            <a:r>
              <a:rPr lang="fr-CA" sz="1600" dirty="0">
                <a:latin typeface="Arial" charset="0"/>
                <a:cs typeface="Arial" charset="0"/>
                <a:sym typeface="Symbol" pitchFamily="18" charset="2"/>
              </a:rPr>
              <a:t> </a:t>
            </a:r>
            <a:r>
              <a:rPr lang="fr-CA" sz="1600" dirty="0">
                <a:latin typeface="Arial" charset="0"/>
                <a:cs typeface="Arial" charset="0"/>
              </a:rPr>
              <a:t>Le neurone devient moins excitable.</a:t>
            </a:r>
          </a:p>
        </p:txBody>
      </p:sp>
      <p:pic>
        <p:nvPicPr>
          <p:cNvPr id="37891" name="Picture 4"/>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l="6911" t="51056" r="9904" b="5864"/>
          <a:stretch>
            <a:fillRect/>
          </a:stretch>
        </p:blipFill>
        <p:spPr>
          <a:xfrm>
            <a:off x="4737100" y="808804"/>
            <a:ext cx="4324350" cy="3508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2" name="Text Box 5"/>
          <p:cNvSpPr txBox="1">
            <a:spLocks noChangeArrowheads="1"/>
          </p:cNvSpPr>
          <p:nvPr/>
        </p:nvSpPr>
        <p:spPr bwMode="auto">
          <a:xfrm>
            <a:off x="6416675" y="407166"/>
            <a:ext cx="1350962" cy="222250"/>
          </a:xfrm>
          <a:prstGeom prst="rect">
            <a:avLst/>
          </a:prstGeom>
          <a:noFill/>
          <a:ln w="9525">
            <a:solidFill>
              <a:srgbClr val="0099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0" rIns="5400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400" b="1" dirty="0">
                <a:solidFill>
                  <a:schemeClr val="accent2"/>
                </a:solidFill>
                <a:latin typeface="Arial" charset="0"/>
              </a:rPr>
              <a:t>Zoom 11.4</a:t>
            </a:r>
          </a:p>
        </p:txBody>
      </p:sp>
      <p:sp>
        <p:nvSpPr>
          <p:cNvPr id="37893" name="Text Box 6"/>
          <p:cNvSpPr txBox="1">
            <a:spLocks noChangeArrowheads="1"/>
          </p:cNvSpPr>
          <p:nvPr/>
        </p:nvSpPr>
        <p:spPr bwMode="auto">
          <a:xfrm>
            <a:off x="4572000" y="3964754"/>
            <a:ext cx="4533900" cy="7143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lnSpc>
                <a:spcPct val="120000"/>
              </a:lnSpc>
            </a:pPr>
            <a:r>
              <a:rPr lang="fr-CA" sz="1700" b="1" dirty="0">
                <a:solidFill>
                  <a:schemeClr val="accent2"/>
                </a:solidFill>
                <a:latin typeface="Verdana" pitchFamily="34" charset="0"/>
              </a:rPr>
              <a:t>Potentiel postsynaptique inhibiteur</a:t>
            </a:r>
          </a:p>
          <a:p>
            <a:pPr algn="ctr">
              <a:lnSpc>
                <a:spcPct val="120000"/>
              </a:lnSpc>
            </a:pPr>
            <a:r>
              <a:rPr lang="fr-CA" sz="1700" b="1" dirty="0">
                <a:solidFill>
                  <a:schemeClr val="accent2"/>
                </a:solidFill>
                <a:latin typeface="Verdana" pitchFamily="34" charset="0"/>
              </a:rPr>
              <a:t>(PPSI)</a:t>
            </a:r>
          </a:p>
        </p:txBody>
      </p:sp>
      <p:sp>
        <p:nvSpPr>
          <p:cNvPr id="37894" name="Text Box 7"/>
          <p:cNvSpPr txBox="1">
            <a:spLocks noChangeArrowheads="1"/>
          </p:cNvSpPr>
          <p:nvPr/>
        </p:nvSpPr>
        <p:spPr bwMode="auto">
          <a:xfrm>
            <a:off x="6996112" y="2323279"/>
            <a:ext cx="895350" cy="26193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fr-CA" sz="1600" b="1" dirty="0">
                <a:latin typeface="Verdana" pitchFamily="34" charset="0"/>
              </a:rPr>
              <a:t>   </a:t>
            </a:r>
            <a:r>
              <a:rPr lang="fr-CA" sz="1500" b="1" dirty="0">
                <a:latin typeface="Verdana" pitchFamily="34" charset="0"/>
              </a:rPr>
              <a:t>Seuil</a:t>
            </a:r>
            <a:endParaRPr lang="en-US" sz="1500" b="1" dirty="0">
              <a:latin typeface="Verdana" pitchFamily="34" charset="0"/>
            </a:endParaRPr>
          </a:p>
        </p:txBody>
      </p:sp>
      <p:sp>
        <p:nvSpPr>
          <p:cNvPr id="37895" name="Text Box 8"/>
          <p:cNvSpPr txBox="1">
            <a:spLocks noChangeArrowheads="1"/>
          </p:cNvSpPr>
          <p:nvPr/>
        </p:nvSpPr>
        <p:spPr bwMode="auto">
          <a:xfrm rot="-5400000">
            <a:off x="3992562" y="2202629"/>
            <a:ext cx="2981325"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fr-CA" sz="1600" b="1" dirty="0">
                <a:latin typeface="Arial" charset="0"/>
              </a:rPr>
              <a:t>Potentiel de membrane (mV)</a:t>
            </a:r>
          </a:p>
        </p:txBody>
      </p:sp>
      <p:sp>
        <p:nvSpPr>
          <p:cNvPr id="37896" name="Text Box 9"/>
          <p:cNvSpPr txBox="1">
            <a:spLocks noChangeArrowheads="1"/>
          </p:cNvSpPr>
          <p:nvPr/>
        </p:nvSpPr>
        <p:spPr bwMode="auto">
          <a:xfrm>
            <a:off x="7477125" y="3659954"/>
            <a:ext cx="1325562" cy="2444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fr-CA" sz="1600" b="1" dirty="0">
                <a:latin typeface="Arial" charset="0"/>
              </a:rPr>
              <a:t>Temps (ms)</a:t>
            </a:r>
            <a:endParaRPr lang="en-US" sz="1600" b="1" dirty="0">
              <a:latin typeface="Arial"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82454" y="279618"/>
            <a:ext cx="8193087" cy="319088"/>
          </a:xfrm>
          <a:noFill/>
        </p:spPr>
        <p:txBody>
          <a:bodyPr tIns="0" bIns="0"/>
          <a:lstStyle/>
          <a:p>
            <a:pPr marL="263525" indent="-263525" eaLnBrk="1" hangingPunct="1">
              <a:buSzPct val="140000"/>
            </a:pPr>
            <a:r>
              <a:rPr lang="fr-CA" sz="2400" dirty="0">
                <a:solidFill>
                  <a:schemeClr val="accent2"/>
                </a:solidFill>
              </a:rPr>
              <a:t>3.1.5.5  Intégration des phénomènes synaptiques</a:t>
            </a:r>
            <a:endParaRPr lang="en-US" sz="2400" dirty="0">
              <a:solidFill>
                <a:schemeClr val="accent2"/>
              </a:solidFill>
            </a:endParaRPr>
          </a:p>
        </p:txBody>
      </p:sp>
      <p:sp>
        <p:nvSpPr>
          <p:cNvPr id="38917" name="Text Box 5"/>
          <p:cNvSpPr txBox="1">
            <a:spLocks noChangeArrowheads="1"/>
          </p:cNvSpPr>
          <p:nvPr/>
        </p:nvSpPr>
        <p:spPr bwMode="auto">
          <a:xfrm>
            <a:off x="634158" y="823060"/>
            <a:ext cx="7965932" cy="327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a:spAutoFit/>
          </a:bodyPr>
          <a:lstStyle>
            <a:lvl1pPr marL="182563" indent="-182563">
              <a:defRPr sz="2400">
                <a:solidFill>
                  <a:schemeClr val="tx1"/>
                </a:solidFill>
                <a:latin typeface="Times New Roman" pitchFamily="18" charset="0"/>
              </a:defRPr>
            </a:lvl1pPr>
            <a:lvl2pPr marL="541338" indent="-179388">
              <a:defRPr sz="2400">
                <a:solidFill>
                  <a:schemeClr val="tx1"/>
                </a:solidFill>
                <a:latin typeface="Times New Roman" pitchFamily="18" charset="0"/>
              </a:defRPr>
            </a:lvl2pPr>
            <a:lvl3pPr marL="901700" indent="-180975">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285750" indent="-285750">
              <a:spcAft>
                <a:spcPts val="600"/>
              </a:spcAft>
              <a:buSzPct val="100000"/>
              <a:buFont typeface="Arial" panose="020B0604020202020204" pitchFamily="34" charset="0"/>
              <a:buChar char="−"/>
            </a:pPr>
            <a:r>
              <a:rPr lang="fr-CA" sz="1600" dirty="0">
                <a:latin typeface="Arial" charset="0"/>
                <a:cs typeface="Arial" charset="0"/>
              </a:rPr>
              <a:t>Les PPSE et PPSI sont des </a:t>
            </a:r>
            <a:r>
              <a:rPr lang="fr-CA" sz="1600" u="sng" dirty="0">
                <a:latin typeface="Arial" charset="0"/>
                <a:cs typeface="Arial" charset="0"/>
              </a:rPr>
              <a:t>potentiels gradués</a:t>
            </a:r>
            <a:r>
              <a:rPr lang="fr-CA" sz="1600" dirty="0">
                <a:latin typeface="Arial" charset="0"/>
                <a:cs typeface="Arial" charset="0"/>
              </a:rPr>
              <a:t> qui se propagent de la synapse vers le cône d’implantation, là où le potentiel d’action peut être déclenché.</a:t>
            </a:r>
          </a:p>
          <a:p>
            <a:pPr marL="285750" indent="-285750">
              <a:spcAft>
                <a:spcPts val="0"/>
              </a:spcAft>
              <a:buSzPct val="100000"/>
              <a:buFont typeface="Arial" panose="020B0604020202020204" pitchFamily="34" charset="0"/>
              <a:buChar char="−"/>
            </a:pPr>
            <a:r>
              <a:rPr lang="fr-CA" sz="1600" dirty="0">
                <a:latin typeface="Arial" charset="0"/>
                <a:cs typeface="Arial" charset="0"/>
              </a:rPr>
              <a:t>Le déclenchement d’un potentiel d’action dépend de la </a:t>
            </a:r>
            <a:r>
              <a:rPr lang="fr-CA" sz="1600" u="sng" dirty="0">
                <a:latin typeface="Arial" charset="0"/>
                <a:cs typeface="Arial" charset="0"/>
              </a:rPr>
              <a:t>sommation</a:t>
            </a:r>
            <a:r>
              <a:rPr lang="fr-CA" sz="1600" dirty="0">
                <a:latin typeface="Arial" charset="0"/>
                <a:cs typeface="Arial" charset="0"/>
              </a:rPr>
              <a:t> de tous les potentiels postsynaptiques qui arrivent au cône d’implantation.</a:t>
            </a:r>
          </a:p>
          <a:p>
            <a:pPr marL="176213" indent="0">
              <a:spcAft>
                <a:spcPct val="25000"/>
              </a:spcAft>
              <a:buSzPct val="120000"/>
            </a:pPr>
            <a:r>
              <a:rPr lang="fr-CA" sz="1600" dirty="0">
                <a:latin typeface="Arial" charset="0"/>
                <a:cs typeface="Arial" charset="0"/>
                <a:sym typeface="Symbol"/>
              </a:rPr>
              <a:t> </a:t>
            </a:r>
            <a:r>
              <a:rPr lang="fr-CA" sz="1600" i="1" dirty="0">
                <a:latin typeface="Arial" charset="0"/>
                <a:cs typeface="Arial" charset="0"/>
                <a:sym typeface="Symbol"/>
              </a:rPr>
              <a:t>Intégration des signaux</a:t>
            </a:r>
            <a:endParaRPr lang="fr-CA" sz="1600" i="1" dirty="0">
              <a:latin typeface="Arial" charset="0"/>
              <a:cs typeface="Arial" charset="0"/>
            </a:endParaRPr>
          </a:p>
          <a:p>
            <a:pPr marL="285750" indent="-285750">
              <a:spcBef>
                <a:spcPts val="600"/>
              </a:spcBef>
              <a:buSzPct val="100000"/>
              <a:buFont typeface="Arial" panose="020B0604020202020204" pitchFamily="34" charset="0"/>
              <a:buChar char="−"/>
            </a:pPr>
            <a:r>
              <a:rPr lang="fr-CA" sz="1600" dirty="0">
                <a:latin typeface="Arial" charset="0"/>
                <a:cs typeface="Arial" charset="0"/>
              </a:rPr>
              <a:t>Deux types de sommation (voir prochaine diapo) :</a:t>
            </a:r>
            <a:endParaRPr lang="fr-CA" sz="1600" b="1" i="1" dirty="0">
              <a:latin typeface="Arial" charset="0"/>
              <a:cs typeface="Arial" charset="0"/>
            </a:endParaRPr>
          </a:p>
          <a:p>
            <a:pPr marL="446088" lvl="1" indent="-176213">
              <a:spcBef>
                <a:spcPts val="600"/>
              </a:spcBef>
              <a:buSzPct val="90000"/>
              <a:buFont typeface="Wingdings" pitchFamily="2" charset="2"/>
              <a:buChar char="§"/>
            </a:pPr>
            <a:r>
              <a:rPr lang="fr-CA" sz="1500" b="1" i="1" dirty="0">
                <a:latin typeface="Arial" charset="0"/>
                <a:cs typeface="Arial" charset="0"/>
              </a:rPr>
              <a:t>Sommation temporelle </a:t>
            </a:r>
            <a:r>
              <a:rPr lang="fr-CA" sz="1500" b="1" dirty="0">
                <a:latin typeface="Arial" charset="0"/>
                <a:cs typeface="Arial" charset="0"/>
              </a:rPr>
              <a:t>:</a:t>
            </a:r>
            <a:r>
              <a:rPr lang="fr-CA" sz="1500" dirty="0">
                <a:latin typeface="Arial" charset="0"/>
                <a:cs typeface="Arial" charset="0"/>
              </a:rPr>
              <a:t>  Lorsqu’un seul bouton terminal d’un neurone présynaptique transmet des signaux successifs à fréquence élevée.</a:t>
            </a:r>
          </a:p>
          <a:p>
            <a:pPr marL="714375" lvl="2" indent="-268288">
              <a:buFont typeface="Symbol" panose="05050102010706020507" pitchFamily="18" charset="2"/>
              <a:buChar char="®"/>
            </a:pPr>
            <a:r>
              <a:rPr lang="fr-CA" sz="1500" dirty="0">
                <a:latin typeface="Arial" charset="0"/>
                <a:cs typeface="Arial" charset="0"/>
              </a:rPr>
              <a:t>Des décharges successives peuvent s’additionner parce que les potentiels  postsynaptiques n’ont </a:t>
            </a:r>
            <a:r>
              <a:rPr lang="fr-CA" sz="1500" u="sng" dirty="0">
                <a:latin typeface="Arial" charset="0"/>
                <a:cs typeface="Arial" charset="0"/>
              </a:rPr>
              <a:t>pas</a:t>
            </a:r>
            <a:r>
              <a:rPr lang="fr-CA" sz="1500" dirty="0">
                <a:latin typeface="Arial" charset="0"/>
                <a:cs typeface="Arial" charset="0"/>
              </a:rPr>
              <a:t> de périodes réfractaires.</a:t>
            </a:r>
            <a:endParaRPr lang="fr-CA" sz="1500" b="1" i="1" dirty="0">
              <a:latin typeface="Arial" charset="0"/>
              <a:cs typeface="Arial" charset="0"/>
            </a:endParaRPr>
          </a:p>
          <a:p>
            <a:pPr marL="446088" lvl="1" indent="-187325">
              <a:spcBef>
                <a:spcPts val="600"/>
              </a:spcBef>
              <a:buSzPct val="90000"/>
              <a:buFont typeface="Wingdings" pitchFamily="2" charset="2"/>
              <a:buChar char="§"/>
            </a:pPr>
            <a:r>
              <a:rPr lang="fr-CA" sz="1500" b="1" i="1" dirty="0">
                <a:latin typeface="Arial" charset="0"/>
                <a:cs typeface="Arial" charset="0"/>
              </a:rPr>
              <a:t>Sommation spatiale </a:t>
            </a:r>
            <a:r>
              <a:rPr lang="fr-CA" sz="1500" b="1" dirty="0">
                <a:latin typeface="Arial" charset="0"/>
                <a:cs typeface="Arial" charset="0"/>
              </a:rPr>
              <a:t>:</a:t>
            </a:r>
            <a:r>
              <a:rPr lang="fr-CA" sz="1500" dirty="0">
                <a:latin typeface="Arial" charset="0"/>
                <a:cs typeface="Arial" charset="0"/>
              </a:rPr>
              <a:t>  Lorsqu’un neurone postsynaptique est stimulé simultanément par plusieurs boutons terminaux.</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82454" y="279618"/>
            <a:ext cx="8193087" cy="319088"/>
          </a:xfrm>
          <a:noFill/>
        </p:spPr>
        <p:txBody>
          <a:bodyPr tIns="0" bIns="0"/>
          <a:lstStyle/>
          <a:p>
            <a:pPr marL="263525" indent="-263525" eaLnBrk="1" hangingPunct="1">
              <a:buSzPct val="140000"/>
            </a:pPr>
            <a:r>
              <a:rPr lang="fr-CA" sz="2400" dirty="0">
                <a:solidFill>
                  <a:schemeClr val="accent2"/>
                </a:solidFill>
              </a:rPr>
              <a:t>3.1.5.5  Intégration des phénomènes synaptiques</a:t>
            </a:r>
            <a:endParaRPr lang="en-US" sz="2400" dirty="0">
              <a:solidFill>
                <a:schemeClr val="accent2"/>
              </a:solidFill>
            </a:endParaRPr>
          </a:p>
        </p:txBody>
      </p:sp>
      <p:pic>
        <p:nvPicPr>
          <p:cNvPr id="29698" name="Picture 2" descr="G:\L8CNFS_ANP1505\figures_chapitre11\chapitre_11\24_Fig_11-19_p_469.jpg"/>
          <p:cNvPicPr>
            <a:picLocks noChangeAspect="1" noChangeArrowheads="1"/>
          </p:cNvPicPr>
          <p:nvPr/>
        </p:nvPicPr>
        <p:blipFill rotWithShape="1">
          <a:blip r:embed="rId2">
            <a:extLst>
              <a:ext uri="{28A0092B-C50C-407E-A947-70E740481C1C}">
                <a14:useLocalDpi xmlns:a14="http://schemas.microsoft.com/office/drawing/2010/main" val="0"/>
              </a:ext>
            </a:extLst>
          </a:blip>
          <a:srcRect t="2" b="13251"/>
          <a:stretch/>
        </p:blipFill>
        <p:spPr bwMode="auto">
          <a:xfrm>
            <a:off x="259261" y="1008183"/>
            <a:ext cx="8425453" cy="47434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7A5A9B76-F7D7-4F53-9506-A0489D1F1704}"/>
              </a:ext>
            </a:extLst>
          </p:cNvPr>
          <p:cNvSpPr txBox="1">
            <a:spLocks noChangeArrowheads="1"/>
          </p:cNvSpPr>
          <p:nvPr/>
        </p:nvSpPr>
        <p:spPr>
          <a:xfrm>
            <a:off x="166688" y="714263"/>
            <a:ext cx="8610600" cy="423496"/>
          </a:xfrm>
          <a:prstGeom prst="rect">
            <a:avLst/>
          </a:prstGeom>
        </p:spPr>
        <p:txBody>
          <a:bodyPr/>
          <a:lstStyle>
            <a:lvl1pPr algn="l" rtl="0" eaLnBrk="0" fontAlgn="base" hangingPunct="0">
              <a:spcBef>
                <a:spcPct val="0"/>
              </a:spcBef>
              <a:spcAft>
                <a:spcPct val="0"/>
              </a:spcAft>
              <a:defRPr sz="3000" b="1">
                <a:solidFill>
                  <a:srgbClr val="0989C9"/>
                </a:solidFill>
                <a:latin typeface="+mj-lt"/>
                <a:ea typeface="+mj-ea"/>
                <a:cs typeface="+mj-cs"/>
              </a:defRPr>
            </a:lvl1pPr>
            <a:lvl2pPr algn="l" rtl="0" eaLnBrk="0" fontAlgn="base" hangingPunct="0">
              <a:spcBef>
                <a:spcPct val="0"/>
              </a:spcBef>
              <a:spcAft>
                <a:spcPct val="0"/>
              </a:spcAft>
              <a:defRPr sz="3000" b="1">
                <a:solidFill>
                  <a:srgbClr val="0989C9"/>
                </a:solidFill>
                <a:latin typeface="Arial" charset="0"/>
              </a:defRPr>
            </a:lvl2pPr>
            <a:lvl3pPr algn="l" rtl="0" eaLnBrk="0" fontAlgn="base" hangingPunct="0">
              <a:spcBef>
                <a:spcPct val="0"/>
              </a:spcBef>
              <a:spcAft>
                <a:spcPct val="0"/>
              </a:spcAft>
              <a:defRPr sz="3000" b="1">
                <a:solidFill>
                  <a:srgbClr val="0989C9"/>
                </a:solidFill>
                <a:latin typeface="Arial" charset="0"/>
              </a:defRPr>
            </a:lvl3pPr>
            <a:lvl4pPr algn="l" rtl="0" eaLnBrk="0" fontAlgn="base" hangingPunct="0">
              <a:spcBef>
                <a:spcPct val="0"/>
              </a:spcBef>
              <a:spcAft>
                <a:spcPct val="0"/>
              </a:spcAft>
              <a:defRPr sz="3000" b="1">
                <a:solidFill>
                  <a:srgbClr val="0989C9"/>
                </a:solidFill>
                <a:latin typeface="Arial" charset="0"/>
              </a:defRPr>
            </a:lvl4pPr>
            <a:lvl5pPr algn="l" rtl="0" eaLnBrk="0" fontAlgn="base" hangingPunct="0">
              <a:spcBef>
                <a:spcPct val="0"/>
              </a:spcBef>
              <a:spcAft>
                <a:spcPct val="0"/>
              </a:spcAft>
              <a:defRPr sz="3000" b="1">
                <a:solidFill>
                  <a:srgbClr val="0989C9"/>
                </a:solidFill>
                <a:latin typeface="Arial" charset="0"/>
              </a:defRPr>
            </a:lvl5pPr>
            <a:lvl6pPr marL="457200" algn="l" rtl="0" fontAlgn="base">
              <a:spcBef>
                <a:spcPct val="0"/>
              </a:spcBef>
              <a:spcAft>
                <a:spcPct val="0"/>
              </a:spcAft>
              <a:defRPr sz="3000" b="1">
                <a:solidFill>
                  <a:srgbClr val="0989C9"/>
                </a:solidFill>
                <a:latin typeface="Arial" charset="0"/>
              </a:defRPr>
            </a:lvl6pPr>
            <a:lvl7pPr marL="914400" algn="l" rtl="0" fontAlgn="base">
              <a:spcBef>
                <a:spcPct val="0"/>
              </a:spcBef>
              <a:spcAft>
                <a:spcPct val="0"/>
              </a:spcAft>
              <a:defRPr sz="3000" b="1">
                <a:solidFill>
                  <a:srgbClr val="0989C9"/>
                </a:solidFill>
                <a:latin typeface="Arial" charset="0"/>
              </a:defRPr>
            </a:lvl7pPr>
            <a:lvl8pPr marL="1371600" algn="l" rtl="0" fontAlgn="base">
              <a:spcBef>
                <a:spcPct val="0"/>
              </a:spcBef>
              <a:spcAft>
                <a:spcPct val="0"/>
              </a:spcAft>
              <a:defRPr sz="3000" b="1">
                <a:solidFill>
                  <a:srgbClr val="0989C9"/>
                </a:solidFill>
                <a:latin typeface="Arial" charset="0"/>
              </a:defRPr>
            </a:lvl8pPr>
            <a:lvl9pPr marL="1828800" algn="l" rtl="0" fontAlgn="base">
              <a:spcBef>
                <a:spcPct val="0"/>
              </a:spcBef>
              <a:spcAft>
                <a:spcPct val="0"/>
              </a:spcAft>
              <a:defRPr sz="3000" b="1">
                <a:solidFill>
                  <a:srgbClr val="0989C9"/>
                </a:solidFill>
                <a:latin typeface="Arial" charset="0"/>
              </a:defRPr>
            </a:lvl9pPr>
          </a:lstStyle>
          <a:p>
            <a:pPr marL="176213" indent="-176213" eaLnBrk="1" hangingPunct="1">
              <a:buSzPct val="135000"/>
              <a:buFontTx/>
              <a:buChar char="•"/>
            </a:pPr>
            <a:r>
              <a:rPr lang="fr-CA" sz="1800" u="sng" kern="0" dirty="0">
                <a:solidFill>
                  <a:schemeClr val="tx1"/>
                </a:solidFill>
              </a:rPr>
              <a:t>Sommations temporelles et spatiales des potentiels postsynaptiques</a:t>
            </a:r>
            <a:endParaRPr lang="fr-CA" sz="1800" kern="0" dirty="0"/>
          </a:p>
        </p:txBody>
      </p:sp>
      <p:sp>
        <p:nvSpPr>
          <p:cNvPr id="38916" name="Text Box 4"/>
          <p:cNvSpPr txBox="1">
            <a:spLocks noChangeArrowheads="1"/>
          </p:cNvSpPr>
          <p:nvPr/>
        </p:nvSpPr>
        <p:spPr bwMode="auto">
          <a:xfrm>
            <a:off x="7090848" y="5306760"/>
            <a:ext cx="1406525" cy="222250"/>
          </a:xfrm>
          <a:prstGeom prst="rect">
            <a:avLst/>
          </a:prstGeom>
          <a:noFill/>
          <a:ln w="9525">
            <a:solidFill>
              <a:srgbClr val="0099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400" b="1" dirty="0">
                <a:solidFill>
                  <a:schemeClr val="accent2"/>
                </a:solidFill>
                <a:latin typeface="Arial" charset="0"/>
              </a:rPr>
              <a:t>Figure 11.19</a:t>
            </a:r>
          </a:p>
        </p:txBody>
      </p:sp>
    </p:spTree>
    <p:extLst>
      <p:ext uri="{BB962C8B-B14F-4D97-AF65-F5344CB8AC3E}">
        <p14:creationId xmlns:p14="http://schemas.microsoft.com/office/powerpoint/2010/main" val="236718750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27591F4-068D-42C7-BB1D-5AEDBCEB1CBA}"/>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b="2188"/>
          <a:stretch/>
        </p:blipFill>
        <p:spPr bwMode="auto">
          <a:xfrm>
            <a:off x="65477" y="690704"/>
            <a:ext cx="4506524" cy="570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Espace réservé du contenu 4">
            <a:extLst>
              <a:ext uri="{FF2B5EF4-FFF2-40B4-BE49-F238E27FC236}">
                <a16:creationId xmlns:a16="http://schemas.microsoft.com/office/drawing/2014/main" id="{1F021168-80A1-4646-86BB-A37A3E69A9E7}"/>
              </a:ext>
            </a:extLst>
          </p:cNvPr>
          <p:cNvPicPr>
            <a:picLocks noGrp="1" noChangeAspect="1"/>
          </p:cNvPicPr>
          <p:nvPr/>
        </p:nvPicPr>
        <p:blipFill rotWithShape="1">
          <a:blip r:embed="rId3" cstate="print">
            <a:extLst>
              <a:ext uri="{28A0092B-C50C-407E-A947-70E740481C1C}">
                <a14:useLocalDpi xmlns:a14="http://schemas.microsoft.com/office/drawing/2010/main" val="0"/>
              </a:ext>
            </a:extLst>
          </a:blip>
          <a:srcRect b="2188"/>
          <a:stretch/>
        </p:blipFill>
        <p:spPr bwMode="auto">
          <a:xfrm>
            <a:off x="4579130" y="690704"/>
            <a:ext cx="4506524" cy="570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0ECD2DF-1340-4B28-9E03-4605D28D0BCB}"/>
              </a:ext>
            </a:extLst>
          </p:cNvPr>
          <p:cNvSpPr>
            <a:spLocks noGrp="1" noChangeArrowheads="1"/>
          </p:cNvSpPr>
          <p:nvPr>
            <p:ph type="title"/>
          </p:nvPr>
        </p:nvSpPr>
        <p:spPr>
          <a:xfrm>
            <a:off x="182454" y="279618"/>
            <a:ext cx="8193087" cy="319088"/>
          </a:xfrm>
          <a:noFill/>
        </p:spPr>
        <p:txBody>
          <a:bodyPr tIns="0" bIns="0"/>
          <a:lstStyle/>
          <a:p>
            <a:pPr marL="263525" indent="-263525" eaLnBrk="1" hangingPunct="1">
              <a:buSzPct val="140000"/>
            </a:pPr>
            <a:r>
              <a:rPr lang="fr-CA" sz="2400" dirty="0">
                <a:solidFill>
                  <a:schemeClr val="accent2"/>
                </a:solidFill>
              </a:rPr>
              <a:t>3.1.5.5  Intégration des phénomènes synaptiques</a:t>
            </a:r>
            <a:endParaRPr lang="en-US" sz="2400" dirty="0">
              <a:solidFill>
                <a:schemeClr val="accent2"/>
              </a:solidFill>
            </a:endParaRPr>
          </a:p>
        </p:txBody>
      </p:sp>
    </p:spTree>
    <p:extLst>
      <p:ext uri="{BB962C8B-B14F-4D97-AF65-F5344CB8AC3E}">
        <p14:creationId xmlns:p14="http://schemas.microsoft.com/office/powerpoint/2010/main" val="62516237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Text Box 3"/>
          <p:cNvSpPr txBox="1">
            <a:spLocks noChangeArrowheads="1"/>
          </p:cNvSpPr>
          <p:nvPr/>
        </p:nvSpPr>
        <p:spPr bwMode="auto">
          <a:xfrm>
            <a:off x="233525" y="626347"/>
            <a:ext cx="8567466" cy="5557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a:spAutoFit/>
          </a:bodyPr>
          <a:lstStyle>
            <a:lvl1pPr marL="182563" indent="-182563">
              <a:defRPr sz="2400">
                <a:solidFill>
                  <a:schemeClr val="tx1"/>
                </a:solidFill>
                <a:latin typeface="Times New Roman" pitchFamily="18" charset="0"/>
              </a:defRPr>
            </a:lvl1pPr>
            <a:lvl2pPr marL="534988" indent="-173038">
              <a:defRPr sz="2400">
                <a:solidFill>
                  <a:schemeClr val="tx1"/>
                </a:solidFill>
                <a:latin typeface="Times New Roman" pitchFamily="18" charset="0"/>
              </a:defRPr>
            </a:lvl2pPr>
            <a:lvl3pPr marL="896938" indent="-182563">
              <a:defRPr sz="2400">
                <a:solidFill>
                  <a:schemeClr val="tx1"/>
                </a:solidFill>
                <a:latin typeface="Times New Roman" pitchFamily="18" charset="0"/>
              </a:defRPr>
            </a:lvl3pPr>
            <a:lvl4pPr marL="1254125" indent="-1778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285750" indent="-285750">
              <a:spcAft>
                <a:spcPts val="100"/>
              </a:spcAft>
              <a:buFont typeface="Arial" panose="020B0604020202020204" pitchFamily="34" charset="0"/>
              <a:buChar char="−"/>
            </a:pPr>
            <a:r>
              <a:rPr lang="fr-CA" sz="1800" dirty="0">
                <a:latin typeface="Arial" charset="0"/>
                <a:cs typeface="Arial" charset="0"/>
              </a:rPr>
              <a:t>Plus de 50 neurotransmetteurs</a:t>
            </a:r>
            <a:endParaRPr lang="fr-CA" sz="1800" u="sng" dirty="0">
              <a:latin typeface="Arial" charset="0"/>
              <a:cs typeface="Arial" charset="0"/>
            </a:endParaRPr>
          </a:p>
          <a:p>
            <a:pPr marL="285750" indent="-285750">
              <a:spcAft>
                <a:spcPts val="0"/>
              </a:spcAft>
              <a:buFont typeface="Arial" panose="020B0604020202020204" pitchFamily="34" charset="0"/>
              <a:buChar char="−"/>
            </a:pPr>
            <a:r>
              <a:rPr lang="fr-CA" sz="1800" u="sng" dirty="0">
                <a:latin typeface="Arial" charset="0"/>
                <a:cs typeface="Arial" charset="0"/>
              </a:rPr>
              <a:t>Classification des neurotransmetteurs selon leur structure</a:t>
            </a:r>
            <a:r>
              <a:rPr lang="fr-CA" sz="1800" dirty="0">
                <a:latin typeface="Arial" charset="0"/>
                <a:cs typeface="Arial" charset="0"/>
              </a:rPr>
              <a:t> :</a:t>
            </a:r>
            <a:endParaRPr lang="fr-CA" sz="1800" b="1" i="1" dirty="0">
              <a:latin typeface="Arial" charset="0"/>
              <a:cs typeface="Arial" charset="0"/>
            </a:endParaRPr>
          </a:p>
          <a:p>
            <a:pPr marL="446088" lvl="1" indent="-176213">
              <a:spcBef>
                <a:spcPts val="600"/>
              </a:spcBef>
              <a:buFontTx/>
              <a:buChar char="•"/>
            </a:pPr>
            <a:r>
              <a:rPr lang="fr-CA" sz="1800" b="1" i="1" dirty="0">
                <a:latin typeface="Arial" charset="0"/>
                <a:cs typeface="Arial" charset="0"/>
              </a:rPr>
              <a:t>Acétylcholine</a:t>
            </a:r>
            <a:endParaRPr lang="fr-CA" sz="1800" dirty="0">
              <a:latin typeface="Arial" charset="0"/>
              <a:cs typeface="Arial" charset="0"/>
            </a:endParaRPr>
          </a:p>
          <a:p>
            <a:pPr marL="714375" lvl="2" indent="-268288">
              <a:buFont typeface="Arial" panose="020B0604020202020204" pitchFamily="34" charset="0"/>
              <a:buChar char="−"/>
            </a:pPr>
            <a:r>
              <a:rPr lang="fr-CA" sz="1500" dirty="0">
                <a:latin typeface="Arial" charset="0"/>
                <a:cs typeface="Arial" charset="0"/>
              </a:rPr>
              <a:t>Présente dans plusieurs régions du SNC et du SNP.</a:t>
            </a:r>
          </a:p>
          <a:p>
            <a:pPr marL="714375" lvl="2" indent="-268288">
              <a:buFont typeface="Arial" panose="020B0604020202020204" pitchFamily="34" charset="0"/>
              <a:buChar char="−"/>
            </a:pPr>
            <a:r>
              <a:rPr lang="fr-CA" sz="1500" dirty="0">
                <a:latin typeface="Arial" charset="0"/>
                <a:cs typeface="Arial" charset="0"/>
              </a:rPr>
              <a:t>2 types de récepteurs </a:t>
            </a:r>
            <a:r>
              <a:rPr lang="fr-CA" sz="1500" i="1" dirty="0">
                <a:latin typeface="Arial" charset="0"/>
                <a:cs typeface="Arial" charset="0"/>
              </a:rPr>
              <a:t>cholinergiques </a:t>
            </a:r>
            <a:r>
              <a:rPr lang="fr-CA" sz="1500" dirty="0">
                <a:latin typeface="Arial" charset="0"/>
                <a:cs typeface="Arial" charset="0"/>
              </a:rPr>
              <a:t>:</a:t>
            </a:r>
            <a:endParaRPr lang="fr-CA" sz="1500" i="1" dirty="0">
              <a:latin typeface="Arial" charset="0"/>
              <a:cs typeface="Arial" charset="0"/>
            </a:endParaRPr>
          </a:p>
          <a:p>
            <a:pPr marL="903288" lvl="3" indent="-174625">
              <a:buSzPct val="80000"/>
              <a:buFont typeface="Wingdings" pitchFamily="2" charset="2"/>
              <a:buChar char="§"/>
            </a:pPr>
            <a:r>
              <a:rPr lang="fr-CA" sz="1500" b="1" dirty="0">
                <a:latin typeface="Arial" charset="0"/>
                <a:cs typeface="Arial" charset="0"/>
              </a:rPr>
              <a:t>Récepteurs </a:t>
            </a:r>
            <a:r>
              <a:rPr lang="fr-CA" sz="1500" b="1" i="1" dirty="0">
                <a:latin typeface="Arial" charset="0"/>
                <a:cs typeface="Arial" charset="0"/>
              </a:rPr>
              <a:t>nicotiniques</a:t>
            </a:r>
            <a:r>
              <a:rPr lang="fr-CA" sz="1500" b="1" dirty="0">
                <a:latin typeface="Arial" charset="0"/>
                <a:cs typeface="Arial" charset="0"/>
              </a:rPr>
              <a:t> </a:t>
            </a:r>
            <a:r>
              <a:rPr lang="fr-CA" sz="1500" dirty="0">
                <a:latin typeface="Arial" charset="0"/>
                <a:cs typeface="Arial" charset="0"/>
              </a:rPr>
              <a:t>(effets reproduits par la drogue </a:t>
            </a:r>
            <a:r>
              <a:rPr lang="fr-CA" sz="1500" i="1" dirty="0">
                <a:latin typeface="Arial" charset="0"/>
                <a:cs typeface="Arial" charset="0"/>
              </a:rPr>
              <a:t>nicotine</a:t>
            </a:r>
            <a:r>
              <a:rPr lang="fr-CA" sz="1500" dirty="0">
                <a:latin typeface="Arial" charset="0"/>
                <a:cs typeface="Arial" charset="0"/>
              </a:rPr>
              <a:t>)</a:t>
            </a:r>
            <a:endParaRPr lang="fr-CA" sz="1500" i="1" dirty="0">
              <a:latin typeface="Arial" charset="0"/>
              <a:cs typeface="Arial" charset="0"/>
            </a:endParaRPr>
          </a:p>
          <a:p>
            <a:pPr marL="903288" lvl="3" indent="-174625">
              <a:spcAft>
                <a:spcPts val="0"/>
              </a:spcAft>
              <a:buSzPct val="80000"/>
              <a:buFont typeface="Wingdings" pitchFamily="2" charset="2"/>
              <a:buChar char="§"/>
            </a:pPr>
            <a:r>
              <a:rPr lang="fr-CA" sz="1500" b="1" dirty="0">
                <a:latin typeface="Arial" charset="0"/>
                <a:cs typeface="Arial" charset="0"/>
              </a:rPr>
              <a:t>Récepteurs </a:t>
            </a:r>
            <a:r>
              <a:rPr lang="fr-CA" sz="1500" b="1" i="1" dirty="0">
                <a:latin typeface="Arial" charset="0"/>
                <a:cs typeface="Arial" charset="0"/>
              </a:rPr>
              <a:t>muscariniques</a:t>
            </a:r>
            <a:r>
              <a:rPr lang="fr-CA" sz="1500" b="1" dirty="0">
                <a:latin typeface="Arial" charset="0"/>
                <a:cs typeface="Arial" charset="0"/>
              </a:rPr>
              <a:t> </a:t>
            </a:r>
            <a:r>
              <a:rPr lang="fr-CA" sz="1500" dirty="0">
                <a:latin typeface="Arial" charset="0"/>
                <a:cs typeface="Arial" charset="0"/>
              </a:rPr>
              <a:t>(effets reproduits par la drogue </a:t>
            </a:r>
            <a:r>
              <a:rPr lang="fr-CA" sz="1500" i="1" dirty="0">
                <a:latin typeface="Arial" charset="0"/>
                <a:cs typeface="Arial" charset="0"/>
              </a:rPr>
              <a:t>muscarine</a:t>
            </a:r>
            <a:r>
              <a:rPr lang="fr-CA" sz="1500" dirty="0">
                <a:latin typeface="Arial" charset="0"/>
                <a:cs typeface="Arial" charset="0"/>
              </a:rPr>
              <a:t>)</a:t>
            </a:r>
            <a:endParaRPr lang="fr-CA" sz="1500" b="1" i="1" dirty="0">
              <a:latin typeface="Arial" charset="0"/>
              <a:cs typeface="Arial" charset="0"/>
            </a:endParaRPr>
          </a:p>
          <a:p>
            <a:pPr marL="446088" lvl="1" indent="-176213">
              <a:spcBef>
                <a:spcPts val="600"/>
              </a:spcBef>
              <a:buFontTx/>
              <a:buChar char="•"/>
            </a:pPr>
            <a:r>
              <a:rPr lang="fr-CA" sz="1800" b="1" i="1" dirty="0">
                <a:latin typeface="Arial" charset="0"/>
                <a:cs typeface="Arial" charset="0"/>
              </a:rPr>
              <a:t>Amines biogènes</a:t>
            </a:r>
            <a:endParaRPr lang="fr-CA" sz="1800" i="1" dirty="0">
              <a:latin typeface="Arial" charset="0"/>
              <a:cs typeface="Arial" charset="0"/>
            </a:endParaRPr>
          </a:p>
          <a:p>
            <a:pPr marL="620713" lvl="2" indent="-174625">
              <a:spcBef>
                <a:spcPts val="200"/>
              </a:spcBef>
              <a:spcAft>
                <a:spcPts val="200"/>
              </a:spcAft>
              <a:buSzPct val="80000"/>
              <a:buFont typeface="Wingdings" pitchFamily="2" charset="2"/>
              <a:buChar char="§"/>
            </a:pPr>
            <a:r>
              <a:rPr lang="fr-CA" sz="1500" b="1" i="1" dirty="0">
                <a:latin typeface="Arial" charset="0"/>
                <a:cs typeface="Arial" charset="0"/>
              </a:rPr>
              <a:t>Catécholamines </a:t>
            </a:r>
            <a:r>
              <a:rPr lang="fr-CA" sz="1500" b="1" dirty="0">
                <a:latin typeface="Arial" charset="0"/>
                <a:cs typeface="Arial" charset="0"/>
              </a:rPr>
              <a:t>:</a:t>
            </a:r>
            <a:r>
              <a:rPr lang="fr-CA" sz="1500" dirty="0">
                <a:latin typeface="Arial" charset="0"/>
                <a:cs typeface="Arial" charset="0"/>
              </a:rPr>
              <a:t> </a:t>
            </a:r>
            <a:r>
              <a:rPr lang="fr-CA" sz="1500" b="1" i="1" dirty="0">
                <a:latin typeface="Arial" charset="0"/>
                <a:cs typeface="Arial" charset="0"/>
              </a:rPr>
              <a:t>dopamine</a:t>
            </a:r>
            <a:r>
              <a:rPr lang="fr-CA" sz="1500" b="1" dirty="0">
                <a:latin typeface="Arial" charset="0"/>
                <a:cs typeface="Arial" charset="0"/>
              </a:rPr>
              <a:t>, </a:t>
            </a:r>
            <a:r>
              <a:rPr lang="fr-CA" sz="1500" b="1" i="1" dirty="0">
                <a:latin typeface="Arial" charset="0"/>
                <a:cs typeface="Arial" charset="0"/>
              </a:rPr>
              <a:t>noradrénaline </a:t>
            </a:r>
            <a:r>
              <a:rPr lang="fr-CA" sz="1500" dirty="0">
                <a:latin typeface="Arial" charset="0"/>
                <a:cs typeface="Arial" charset="0"/>
              </a:rPr>
              <a:t>(</a:t>
            </a:r>
            <a:r>
              <a:rPr lang="fr-CA" sz="1500" i="1" dirty="0">
                <a:latin typeface="Arial" charset="0"/>
                <a:cs typeface="Arial" charset="0"/>
              </a:rPr>
              <a:t>norépinéphrine</a:t>
            </a:r>
            <a:r>
              <a:rPr lang="fr-CA" sz="1500" dirty="0">
                <a:latin typeface="Arial" charset="0"/>
                <a:cs typeface="Arial" charset="0"/>
              </a:rPr>
              <a:t>)</a:t>
            </a:r>
            <a:r>
              <a:rPr lang="fr-CA" sz="1500" b="1" dirty="0">
                <a:latin typeface="Arial" charset="0"/>
                <a:cs typeface="Arial" charset="0"/>
              </a:rPr>
              <a:t>, </a:t>
            </a:r>
            <a:r>
              <a:rPr lang="fr-CA" sz="1500" b="1" i="1" dirty="0">
                <a:latin typeface="Arial" charset="0"/>
                <a:cs typeface="Arial" charset="0"/>
              </a:rPr>
              <a:t>adrénaline </a:t>
            </a:r>
            <a:r>
              <a:rPr lang="fr-CA" sz="1500" dirty="0">
                <a:latin typeface="Arial" charset="0"/>
                <a:cs typeface="Arial" charset="0"/>
              </a:rPr>
              <a:t>(</a:t>
            </a:r>
            <a:r>
              <a:rPr lang="fr-CA" sz="1500" i="1" dirty="0">
                <a:latin typeface="Arial" charset="0"/>
                <a:cs typeface="Arial" charset="0"/>
              </a:rPr>
              <a:t>épinéphrine</a:t>
            </a:r>
            <a:r>
              <a:rPr lang="fr-CA" sz="1500" dirty="0">
                <a:latin typeface="Arial" charset="0"/>
                <a:cs typeface="Arial" charset="0"/>
              </a:rPr>
              <a:t>)</a:t>
            </a:r>
            <a:endParaRPr lang="fr-CA" sz="1500" b="1" i="1" dirty="0">
              <a:latin typeface="Arial" charset="0"/>
              <a:cs typeface="Arial" charset="0"/>
            </a:endParaRPr>
          </a:p>
          <a:p>
            <a:pPr marL="620713" lvl="2" indent="-174625">
              <a:spcAft>
                <a:spcPts val="200"/>
              </a:spcAft>
              <a:buSzPct val="80000"/>
              <a:buFont typeface="Wingdings" pitchFamily="2" charset="2"/>
              <a:buChar char="§"/>
            </a:pPr>
            <a:r>
              <a:rPr lang="fr-CA" sz="1500" b="1" i="1" dirty="0">
                <a:latin typeface="Arial" charset="0"/>
                <a:cs typeface="Arial" charset="0"/>
              </a:rPr>
              <a:t>Sérotonine</a:t>
            </a:r>
          </a:p>
          <a:p>
            <a:pPr marL="620713" lvl="2" indent="-174625">
              <a:spcAft>
                <a:spcPts val="200"/>
              </a:spcAft>
              <a:buSzPct val="80000"/>
              <a:buFont typeface="Wingdings" pitchFamily="2" charset="2"/>
              <a:buChar char="§"/>
            </a:pPr>
            <a:r>
              <a:rPr lang="fr-CA" sz="1500" b="1" i="1" dirty="0">
                <a:latin typeface="Arial" charset="0"/>
                <a:cs typeface="Arial" charset="0"/>
              </a:rPr>
              <a:t>Histamine</a:t>
            </a:r>
          </a:p>
          <a:p>
            <a:pPr marL="446088" lvl="1" indent="-176213">
              <a:spcBef>
                <a:spcPts val="600"/>
              </a:spcBef>
              <a:buFontTx/>
              <a:buChar char="•"/>
            </a:pPr>
            <a:r>
              <a:rPr lang="fr-CA" sz="1800" b="1" i="1" dirty="0">
                <a:latin typeface="Arial" charset="0"/>
                <a:cs typeface="Arial" charset="0"/>
              </a:rPr>
              <a:t>Acides aminés</a:t>
            </a:r>
            <a:endParaRPr lang="fr-CA" sz="1800" dirty="0">
              <a:latin typeface="Arial" charset="0"/>
              <a:cs typeface="Arial" charset="0"/>
            </a:endParaRPr>
          </a:p>
          <a:p>
            <a:pPr marL="446088" lvl="2" indent="0">
              <a:spcAft>
                <a:spcPts val="0"/>
              </a:spcAft>
              <a:buSzPct val="80000"/>
            </a:pPr>
            <a:r>
              <a:rPr lang="fr-CA" sz="1500" dirty="0">
                <a:latin typeface="Arial" charset="0"/>
                <a:cs typeface="Arial" charset="0"/>
              </a:rPr>
              <a:t>Exemples : </a:t>
            </a:r>
            <a:r>
              <a:rPr lang="fr-CA" sz="1500" b="1" i="1" dirty="0">
                <a:latin typeface="Arial" charset="0"/>
                <a:cs typeface="Arial" charset="0"/>
              </a:rPr>
              <a:t>GABA</a:t>
            </a:r>
            <a:r>
              <a:rPr lang="fr-CA" sz="1500" b="1" dirty="0">
                <a:latin typeface="Arial" charset="0"/>
                <a:cs typeface="Arial" charset="0"/>
              </a:rPr>
              <a:t>, </a:t>
            </a:r>
            <a:r>
              <a:rPr lang="fr-CA" sz="1500" b="1" i="1" dirty="0">
                <a:latin typeface="Arial" charset="0"/>
                <a:cs typeface="Arial" charset="0"/>
              </a:rPr>
              <a:t>glutamate</a:t>
            </a:r>
            <a:r>
              <a:rPr lang="fr-CA" sz="1500" b="1" dirty="0">
                <a:latin typeface="Arial" charset="0"/>
                <a:cs typeface="Arial" charset="0"/>
              </a:rPr>
              <a:t>, </a:t>
            </a:r>
            <a:r>
              <a:rPr lang="fr-CA" sz="1500" b="1" i="1" dirty="0">
                <a:latin typeface="Arial" charset="0"/>
                <a:cs typeface="Arial" charset="0"/>
              </a:rPr>
              <a:t>glycine</a:t>
            </a:r>
          </a:p>
          <a:p>
            <a:pPr marL="441325" lvl="1">
              <a:spcBef>
                <a:spcPts val="600"/>
              </a:spcBef>
              <a:buFontTx/>
              <a:buChar char="•"/>
            </a:pPr>
            <a:r>
              <a:rPr lang="fr-CA" sz="1800" b="1" i="1" dirty="0">
                <a:latin typeface="Arial" charset="0"/>
                <a:cs typeface="Arial" charset="0"/>
              </a:rPr>
              <a:t>Peptides </a:t>
            </a:r>
            <a:r>
              <a:rPr lang="en-CA" sz="1600" dirty="0">
                <a:latin typeface="Arial" charset="0"/>
                <a:cs typeface="Arial" charset="0"/>
              </a:rPr>
              <a:t>(</a:t>
            </a:r>
            <a:r>
              <a:rPr lang="en-CA" sz="1600" dirty="0" err="1">
                <a:latin typeface="Arial" charset="0"/>
                <a:cs typeface="Arial" charset="0"/>
              </a:rPr>
              <a:t>exemples</a:t>
            </a:r>
            <a:r>
              <a:rPr lang="en-CA" sz="1600" dirty="0">
                <a:latin typeface="Arial" charset="0"/>
                <a:cs typeface="Arial" charset="0"/>
              </a:rPr>
              <a:t>) </a:t>
            </a:r>
            <a:r>
              <a:rPr lang="en-CA" sz="1600" b="1" dirty="0">
                <a:latin typeface="Arial" charset="0"/>
                <a:cs typeface="Arial" charset="0"/>
              </a:rPr>
              <a:t>:</a:t>
            </a:r>
            <a:endParaRPr lang="fr-CA" sz="1600" dirty="0">
              <a:latin typeface="Arial" charset="0"/>
              <a:cs typeface="Arial" charset="0"/>
            </a:endParaRPr>
          </a:p>
          <a:p>
            <a:pPr marL="630238" lvl="2" indent="-184150">
              <a:spcBef>
                <a:spcPts val="200"/>
              </a:spcBef>
              <a:spcAft>
                <a:spcPts val="0"/>
              </a:spcAft>
              <a:buSzPct val="80000"/>
              <a:buFont typeface="Wingdings" panose="05000000000000000000" pitchFamily="2" charset="2"/>
              <a:buChar char="§"/>
            </a:pPr>
            <a:r>
              <a:rPr lang="fr-CA" sz="1500" b="1" i="1" dirty="0">
                <a:latin typeface="Arial" charset="0"/>
                <a:cs typeface="Arial" charset="0"/>
              </a:rPr>
              <a:t>Substance P</a:t>
            </a:r>
            <a:r>
              <a:rPr lang="fr-CA" sz="1500" b="1" dirty="0">
                <a:latin typeface="Arial" charset="0"/>
                <a:cs typeface="Arial" charset="0"/>
              </a:rPr>
              <a:t> </a:t>
            </a:r>
            <a:r>
              <a:rPr lang="fr-CA" sz="1500" dirty="0">
                <a:latin typeface="Arial" charset="0"/>
                <a:cs typeface="Arial" charset="0"/>
              </a:rPr>
              <a:t>(impliquée dans la sensation de la douleur);</a:t>
            </a:r>
          </a:p>
          <a:p>
            <a:pPr marL="630238" lvl="2" indent="-184150">
              <a:spcBef>
                <a:spcPts val="200"/>
              </a:spcBef>
              <a:spcAft>
                <a:spcPts val="0"/>
              </a:spcAft>
              <a:buSzPct val="80000"/>
              <a:buFont typeface="Wingdings" panose="05000000000000000000" pitchFamily="2" charset="2"/>
              <a:buChar char="§"/>
            </a:pPr>
            <a:r>
              <a:rPr lang="fr-CA" sz="1500" b="1" i="1" dirty="0">
                <a:latin typeface="Arial" charset="0"/>
                <a:cs typeface="Arial" charset="0"/>
              </a:rPr>
              <a:t>Endorphines</a:t>
            </a:r>
            <a:r>
              <a:rPr lang="fr-CA" sz="1500" b="1" dirty="0">
                <a:latin typeface="Arial" charset="0"/>
                <a:cs typeface="Arial" charset="0"/>
              </a:rPr>
              <a:t> </a:t>
            </a:r>
            <a:r>
              <a:rPr lang="fr-CA" sz="1500" dirty="0">
                <a:latin typeface="Arial" charset="0"/>
                <a:cs typeface="Arial" charset="0"/>
              </a:rPr>
              <a:t>(opiacés naturels, inhibent la douleur; effet mimé par la  morphine) </a:t>
            </a:r>
            <a:endParaRPr lang="fr-CA" sz="1500" b="1" dirty="0">
              <a:latin typeface="Arial" charset="0"/>
              <a:cs typeface="Arial" charset="0"/>
            </a:endParaRPr>
          </a:p>
          <a:p>
            <a:pPr marL="441325" lvl="1">
              <a:spcBef>
                <a:spcPts val="600"/>
              </a:spcBef>
              <a:buFontTx/>
              <a:buChar char="•"/>
            </a:pPr>
            <a:r>
              <a:rPr lang="fr-CA" sz="1800" b="1" dirty="0">
                <a:latin typeface="Arial" charset="0"/>
                <a:cs typeface="Arial" charset="0"/>
              </a:rPr>
              <a:t>Autres </a:t>
            </a:r>
            <a:r>
              <a:rPr lang="en-CA" sz="1600" dirty="0">
                <a:latin typeface="Arial" charset="0"/>
                <a:cs typeface="Arial" charset="0"/>
              </a:rPr>
              <a:t>(</a:t>
            </a:r>
            <a:r>
              <a:rPr lang="en-CA" sz="1600" dirty="0" err="1">
                <a:latin typeface="Arial" charset="0"/>
                <a:cs typeface="Arial" charset="0"/>
              </a:rPr>
              <a:t>exemples</a:t>
            </a:r>
            <a:r>
              <a:rPr lang="en-CA" sz="1600" dirty="0">
                <a:latin typeface="Arial" charset="0"/>
                <a:cs typeface="Arial" charset="0"/>
              </a:rPr>
              <a:t>) </a:t>
            </a:r>
            <a:r>
              <a:rPr lang="en-CA" sz="1600" b="1" dirty="0">
                <a:latin typeface="Arial" charset="0"/>
                <a:cs typeface="Arial" charset="0"/>
              </a:rPr>
              <a:t>:</a:t>
            </a:r>
            <a:endParaRPr lang="fr-CA" sz="1600" dirty="0">
              <a:latin typeface="Arial" charset="0"/>
              <a:cs typeface="Arial" charset="0"/>
            </a:endParaRPr>
          </a:p>
          <a:p>
            <a:pPr marL="620713" lvl="2" indent="-174625">
              <a:spcBef>
                <a:spcPts val="200"/>
              </a:spcBef>
              <a:buSzPct val="80000"/>
              <a:buFont typeface="Wingdings" pitchFamily="2" charset="2"/>
              <a:buChar char="§"/>
            </a:pPr>
            <a:r>
              <a:rPr lang="fr-CA" sz="1500" b="1" i="1" dirty="0">
                <a:latin typeface="Arial" charset="0"/>
                <a:cs typeface="Arial" charset="0"/>
              </a:rPr>
              <a:t>Purines</a:t>
            </a:r>
            <a:r>
              <a:rPr lang="fr-CA" sz="1500" b="1" dirty="0">
                <a:latin typeface="Arial" charset="0"/>
                <a:cs typeface="Arial" charset="0"/>
              </a:rPr>
              <a:t>: </a:t>
            </a:r>
            <a:r>
              <a:rPr lang="fr-CA" sz="1500" dirty="0">
                <a:latin typeface="Arial" charset="0"/>
                <a:cs typeface="Arial" charset="0"/>
              </a:rPr>
              <a:t>ATP, ADP, AMP</a:t>
            </a:r>
            <a:endParaRPr lang="fr-CA" sz="1500" i="1" dirty="0">
              <a:latin typeface="Arial" charset="0"/>
              <a:cs typeface="Arial" charset="0"/>
            </a:endParaRPr>
          </a:p>
          <a:p>
            <a:pPr marL="620713" lvl="2" indent="-174625">
              <a:spcBef>
                <a:spcPts val="200"/>
              </a:spcBef>
              <a:buSzPct val="80000"/>
              <a:buFont typeface="Wingdings" pitchFamily="2" charset="2"/>
              <a:buChar char="§"/>
            </a:pPr>
            <a:r>
              <a:rPr lang="fr-CA" sz="1500" b="1" i="1" dirty="0">
                <a:latin typeface="Arial" charset="0"/>
                <a:cs typeface="Arial" charset="0"/>
              </a:rPr>
              <a:t>Monoxyde d’azote </a:t>
            </a:r>
            <a:r>
              <a:rPr lang="fr-CA" sz="1500" dirty="0">
                <a:latin typeface="Arial" charset="0"/>
                <a:cs typeface="Arial" charset="0"/>
              </a:rPr>
              <a:t>(</a:t>
            </a:r>
            <a:r>
              <a:rPr lang="fr-CA" sz="1500" i="1" dirty="0">
                <a:latin typeface="Arial" charset="0"/>
                <a:cs typeface="Arial" charset="0"/>
              </a:rPr>
              <a:t>NO</a:t>
            </a:r>
            <a:r>
              <a:rPr lang="fr-CA" sz="1500" dirty="0">
                <a:latin typeface="Arial" charset="0"/>
                <a:cs typeface="Arial" charset="0"/>
              </a:rPr>
              <a:t>)</a:t>
            </a:r>
          </a:p>
        </p:txBody>
      </p:sp>
      <p:pic>
        <p:nvPicPr>
          <p:cNvPr id="4" name="Picture 3">
            <a:extLst>
              <a:ext uri="{FF2B5EF4-FFF2-40B4-BE49-F238E27FC236}">
                <a16:creationId xmlns:a16="http://schemas.microsoft.com/office/drawing/2014/main" id="{F514801E-0BF1-4960-BB2C-9ED7DCBC07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14323" b="10478"/>
          <a:stretch/>
        </p:blipFill>
        <p:spPr>
          <a:xfrm>
            <a:off x="3841422" y="3090043"/>
            <a:ext cx="4512772" cy="891936"/>
          </a:xfrm>
          <a:prstGeom prst="rect">
            <a:avLst/>
          </a:prstGeom>
        </p:spPr>
      </p:pic>
      <p:sp>
        <p:nvSpPr>
          <p:cNvPr id="39938" name="Rectangle 2"/>
          <p:cNvSpPr>
            <a:spLocks noGrp="1" noChangeArrowheads="1"/>
          </p:cNvSpPr>
          <p:nvPr>
            <p:ph type="title"/>
          </p:nvPr>
        </p:nvSpPr>
        <p:spPr>
          <a:xfrm>
            <a:off x="190391" y="210719"/>
            <a:ext cx="8610600" cy="312371"/>
          </a:xfrm>
          <a:noFill/>
        </p:spPr>
        <p:txBody>
          <a:bodyPr tIns="0" bIns="0"/>
          <a:lstStyle/>
          <a:p>
            <a:pPr marL="1160463" indent="-1160463" eaLnBrk="1" hangingPunct="1">
              <a:buSzPct val="135000"/>
            </a:pPr>
            <a:r>
              <a:rPr lang="fr-CA" sz="2400" dirty="0">
                <a:solidFill>
                  <a:schemeClr val="accent2"/>
                </a:solidFill>
              </a:rPr>
              <a:t>3.1.5.6	Les neurotransmetteurs</a:t>
            </a:r>
            <a:endParaRPr lang="en-US" sz="2400" dirty="0">
              <a:solidFill>
                <a:schemeClr val="accent2"/>
              </a:solidFill>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266700" y="320675"/>
            <a:ext cx="8526463" cy="4045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marL="182563" indent="-182563">
              <a:defRPr sz="2400">
                <a:solidFill>
                  <a:schemeClr val="tx1"/>
                </a:solidFill>
                <a:latin typeface="Times New Roman" pitchFamily="18" charset="0"/>
              </a:defRPr>
            </a:lvl1pPr>
            <a:lvl2pPr marL="534988" indent="-173038">
              <a:defRPr sz="2400">
                <a:solidFill>
                  <a:schemeClr val="tx1"/>
                </a:solidFill>
                <a:latin typeface="Times New Roman" pitchFamily="18" charset="0"/>
              </a:defRPr>
            </a:lvl2pPr>
            <a:lvl3pPr marL="896938" indent="-182563">
              <a:defRPr sz="2400">
                <a:solidFill>
                  <a:schemeClr val="tx1"/>
                </a:solidFill>
                <a:latin typeface="Times New Roman" pitchFamily="18" charset="0"/>
              </a:defRPr>
            </a:lvl3pPr>
            <a:lvl4pPr marL="1254125" indent="-1778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Aft>
                <a:spcPct val="25000"/>
              </a:spcAft>
              <a:buSzPct val="110000"/>
              <a:buFontTx/>
              <a:buChar char="•"/>
            </a:pPr>
            <a:r>
              <a:rPr lang="fr-CA" sz="1800" u="sng" dirty="0">
                <a:latin typeface="Arial" charset="0"/>
                <a:cs typeface="Arial" charset="0"/>
              </a:rPr>
              <a:t>Classification des neurotransmetteurs selon leur fonction</a:t>
            </a:r>
            <a:r>
              <a:rPr lang="fr-CA" sz="1800" dirty="0">
                <a:latin typeface="Arial" charset="0"/>
                <a:cs typeface="Arial" charset="0"/>
              </a:rPr>
              <a:t> :</a:t>
            </a:r>
            <a:endParaRPr lang="fr-CA" sz="1800" i="1" dirty="0">
              <a:latin typeface="Arial" charset="0"/>
              <a:cs typeface="Arial" charset="0"/>
            </a:endParaRPr>
          </a:p>
          <a:p>
            <a:pPr marL="539750" lvl="1" indent="-177800">
              <a:spcBef>
                <a:spcPts val="600"/>
              </a:spcBef>
              <a:spcAft>
                <a:spcPct val="10000"/>
              </a:spcAft>
              <a:buSzPct val="110000"/>
              <a:buFont typeface="Arial" panose="020B0604020202020204" pitchFamily="34" charset="0"/>
              <a:buChar char="•"/>
            </a:pPr>
            <a:r>
              <a:rPr lang="fr-CA" sz="1800" dirty="0">
                <a:latin typeface="Arial" charset="0"/>
                <a:cs typeface="Arial" charset="0"/>
              </a:rPr>
              <a:t>Selon l’effet qu’ils produisent :</a:t>
            </a:r>
          </a:p>
          <a:p>
            <a:pPr marL="809625" lvl="2" indent="-269875">
              <a:spcBef>
                <a:spcPts val="300"/>
              </a:spcBef>
              <a:spcAft>
                <a:spcPct val="10000"/>
              </a:spcAft>
              <a:buFont typeface="Arial" panose="020B0604020202020204" pitchFamily="34" charset="0"/>
              <a:buChar char="−"/>
            </a:pPr>
            <a:r>
              <a:rPr lang="fr-CA" sz="1600" dirty="0">
                <a:latin typeface="Arial" charset="0"/>
                <a:cs typeface="Arial" charset="0"/>
              </a:rPr>
              <a:t>Les neurotransmetteurs peuvent être </a:t>
            </a:r>
            <a:r>
              <a:rPr lang="fr-CA" sz="1600" i="1" u="sng" dirty="0">
                <a:latin typeface="Arial" charset="0"/>
                <a:cs typeface="Arial" charset="0"/>
              </a:rPr>
              <a:t>excitateurs</a:t>
            </a:r>
            <a:r>
              <a:rPr lang="fr-CA" sz="1600" dirty="0">
                <a:latin typeface="Arial" charset="0"/>
                <a:cs typeface="Arial" charset="0"/>
              </a:rPr>
              <a:t> (induisent des PPSE) ou </a:t>
            </a:r>
            <a:r>
              <a:rPr lang="fr-CA" sz="1600" i="1" u="sng" dirty="0">
                <a:latin typeface="Arial" charset="0"/>
                <a:cs typeface="Arial" charset="0"/>
              </a:rPr>
              <a:t>inhibiteurs</a:t>
            </a:r>
            <a:r>
              <a:rPr lang="fr-CA" sz="1600" dirty="0">
                <a:latin typeface="Arial" charset="0"/>
                <a:cs typeface="Arial" charset="0"/>
              </a:rPr>
              <a:t> (induisent des PPSI), selon le type de récepteurs auxquels ils se lient sur membrane postsynaptique.</a:t>
            </a:r>
          </a:p>
          <a:p>
            <a:pPr marL="809625" lvl="2" indent="0">
              <a:spcAft>
                <a:spcPct val="50000"/>
              </a:spcAft>
            </a:pPr>
            <a:r>
              <a:rPr lang="fr-CA" sz="1600" dirty="0">
                <a:latin typeface="Arial" charset="0"/>
                <a:cs typeface="Arial" charset="0"/>
              </a:rPr>
              <a:t>Exemple: L’acétylcholine est excitatrice si le récepteur est nicotinique ou inhibitrice si le récepteur est muscarinique.</a:t>
            </a:r>
          </a:p>
          <a:p>
            <a:pPr marL="539750" lvl="1" indent="-177800">
              <a:spcAft>
                <a:spcPts val="300"/>
              </a:spcAft>
              <a:buSzPct val="110000"/>
              <a:buFont typeface="Arial" panose="020B0604020202020204" pitchFamily="34" charset="0"/>
              <a:buChar char="•"/>
            </a:pPr>
            <a:r>
              <a:rPr lang="fr-CA" sz="1800" dirty="0">
                <a:latin typeface="Arial" charset="0"/>
                <a:cs typeface="Arial" charset="0"/>
              </a:rPr>
              <a:t>Selon le mécanisme d’action :</a:t>
            </a:r>
          </a:p>
          <a:p>
            <a:pPr marL="809625" lvl="2" indent="-269875">
              <a:buFont typeface="Arial" panose="020B0604020202020204" pitchFamily="34" charset="0"/>
              <a:buChar char="−"/>
            </a:pPr>
            <a:r>
              <a:rPr lang="fr-CA" sz="1600" i="1" u="sng" dirty="0">
                <a:latin typeface="Arial" charset="0"/>
                <a:cs typeface="Arial" charset="0"/>
              </a:rPr>
              <a:t>Action directe</a:t>
            </a:r>
            <a:r>
              <a:rPr lang="fr-CA" sz="1600" i="1" dirty="0">
                <a:latin typeface="Arial" charset="0"/>
                <a:cs typeface="Arial" charset="0"/>
              </a:rPr>
              <a:t> </a:t>
            </a:r>
            <a:r>
              <a:rPr lang="fr-CA" sz="1600" dirty="0">
                <a:latin typeface="Arial" charset="0"/>
                <a:cs typeface="Arial" charset="0"/>
              </a:rPr>
              <a:t>: lorsque le neurotransmetteur agit directement sur le canal postsynaptique.</a:t>
            </a:r>
          </a:p>
          <a:p>
            <a:pPr marL="809625" lvl="3" indent="0">
              <a:spcAft>
                <a:spcPct val="25000"/>
              </a:spcAft>
            </a:pPr>
            <a:r>
              <a:rPr lang="fr-CA" sz="1600" dirty="0">
                <a:latin typeface="Arial" charset="0"/>
                <a:cs typeface="Arial" charset="0"/>
              </a:rPr>
              <a:t>Exemple: effet de l’acétylcholine sur le récepteur nicotinique.</a:t>
            </a:r>
          </a:p>
          <a:p>
            <a:pPr marL="825500" lvl="2" indent="-285750">
              <a:buFont typeface="Arial" panose="020B0604020202020204" pitchFamily="34" charset="0"/>
              <a:buChar char="−"/>
            </a:pPr>
            <a:r>
              <a:rPr lang="fr-CA" sz="1600" i="1" u="sng" dirty="0">
                <a:latin typeface="Arial" charset="0"/>
                <a:cs typeface="Arial" charset="0"/>
              </a:rPr>
              <a:t>Action indirecte</a:t>
            </a:r>
            <a:r>
              <a:rPr lang="fr-CA" sz="1600" i="1" dirty="0">
                <a:latin typeface="Arial" charset="0"/>
                <a:cs typeface="Arial" charset="0"/>
              </a:rPr>
              <a:t> </a:t>
            </a:r>
            <a:r>
              <a:rPr lang="fr-CA" sz="1600" dirty="0">
                <a:latin typeface="Arial" charset="0"/>
                <a:cs typeface="Arial" charset="0"/>
              </a:rPr>
              <a:t>: lorsque le neurotransmetteur agit indirectement via des </a:t>
            </a:r>
            <a:r>
              <a:rPr lang="fr-CA" sz="1600" i="1" dirty="0">
                <a:latin typeface="Arial" charset="0"/>
                <a:cs typeface="Arial" charset="0"/>
              </a:rPr>
              <a:t>seconds messagers</a:t>
            </a:r>
            <a:r>
              <a:rPr lang="fr-CA" sz="1600" dirty="0">
                <a:latin typeface="Arial" charset="0"/>
                <a:cs typeface="Arial" charset="0"/>
              </a:rPr>
              <a:t>.</a:t>
            </a:r>
          </a:p>
          <a:p>
            <a:pPr marL="809625" lvl="3" indent="0">
              <a:spcAft>
                <a:spcPct val="25000"/>
              </a:spcAft>
            </a:pPr>
            <a:r>
              <a:rPr lang="fr-CA" sz="1600" dirty="0">
                <a:latin typeface="Arial" charset="0"/>
                <a:cs typeface="Arial" charset="0"/>
              </a:rPr>
              <a:t>Exemple: effet de l’acétylcholine sur le récepteur muscarinique.</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74625" y="209550"/>
            <a:ext cx="8610600" cy="423496"/>
          </a:xfrm>
        </p:spPr>
        <p:txBody>
          <a:bodyPr/>
          <a:lstStyle/>
          <a:p>
            <a:pPr marL="176213" indent="-176213" eaLnBrk="1" hangingPunct="1">
              <a:buSzPct val="135000"/>
              <a:buFontTx/>
              <a:buChar char="•"/>
            </a:pPr>
            <a:r>
              <a:rPr lang="fr-CA" sz="1800" u="sng" dirty="0">
                <a:solidFill>
                  <a:schemeClr val="tx1"/>
                </a:solidFill>
              </a:rPr>
              <a:t>Récepteurs des neurotransmetteurs</a:t>
            </a:r>
            <a:r>
              <a:rPr lang="fr-CA" sz="1800" dirty="0"/>
              <a:t> </a:t>
            </a:r>
          </a:p>
        </p:txBody>
      </p:sp>
      <p:sp>
        <p:nvSpPr>
          <p:cNvPr id="41987" name="Text Box 3"/>
          <p:cNvSpPr txBox="1">
            <a:spLocks noChangeArrowheads="1"/>
          </p:cNvSpPr>
          <p:nvPr/>
        </p:nvSpPr>
        <p:spPr bwMode="auto">
          <a:xfrm>
            <a:off x="357187" y="640740"/>
            <a:ext cx="8668571" cy="5107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a:spAutoFit/>
          </a:bodyPr>
          <a:lstStyle>
            <a:lvl1pPr marL="182563" indent="-182563">
              <a:defRPr sz="2400">
                <a:solidFill>
                  <a:schemeClr val="tx1"/>
                </a:solidFill>
                <a:latin typeface="Times New Roman" pitchFamily="18" charset="0"/>
              </a:defRPr>
            </a:lvl1pPr>
            <a:lvl2pPr marL="534988" indent="-173038">
              <a:defRPr sz="2400">
                <a:solidFill>
                  <a:schemeClr val="tx1"/>
                </a:solidFill>
                <a:latin typeface="Times New Roman" pitchFamily="18" charset="0"/>
              </a:defRPr>
            </a:lvl2pPr>
            <a:lvl3pPr marL="896938" indent="-182563">
              <a:defRPr sz="2400">
                <a:solidFill>
                  <a:schemeClr val="tx1"/>
                </a:solidFill>
                <a:latin typeface="Times New Roman" pitchFamily="18" charset="0"/>
              </a:defRPr>
            </a:lvl3pPr>
            <a:lvl4pPr marL="1254125" indent="-1778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285750" indent="-285750">
              <a:spcAft>
                <a:spcPts val="300"/>
              </a:spcAft>
              <a:buFont typeface="Arial" panose="020B0604020202020204" pitchFamily="34" charset="0"/>
              <a:buChar char="−"/>
            </a:pPr>
            <a:r>
              <a:rPr lang="fr-CA" sz="1600" dirty="0">
                <a:latin typeface="Arial" charset="0"/>
                <a:cs typeface="Arial" charset="0"/>
              </a:rPr>
              <a:t>Les récepteurs sont nommés selon les neurotransmetteurs qui se lient à eux.</a:t>
            </a:r>
          </a:p>
          <a:p>
            <a:pPr marL="268288" lvl="1" indent="0">
              <a:spcAft>
                <a:spcPts val="800"/>
              </a:spcAft>
            </a:pPr>
            <a:r>
              <a:rPr lang="fr-CA" sz="1500" dirty="0">
                <a:latin typeface="Arial" charset="0"/>
                <a:cs typeface="Arial" charset="0"/>
              </a:rPr>
              <a:t>Exemples : récepteurs </a:t>
            </a:r>
            <a:r>
              <a:rPr lang="fr-CA" sz="1500" i="1" dirty="0">
                <a:latin typeface="Arial" charset="0"/>
                <a:cs typeface="Arial" charset="0"/>
              </a:rPr>
              <a:t>cholinergiques</a:t>
            </a:r>
            <a:r>
              <a:rPr lang="fr-CA" sz="1500" dirty="0">
                <a:latin typeface="Arial" charset="0"/>
                <a:cs typeface="Arial" charset="0"/>
              </a:rPr>
              <a:t> pour l’acétylcholine; récepteurs </a:t>
            </a:r>
            <a:r>
              <a:rPr lang="fr-CA" sz="1500" i="1" dirty="0">
                <a:latin typeface="Arial" charset="0"/>
                <a:cs typeface="Arial" charset="0"/>
              </a:rPr>
              <a:t>adrénergiques</a:t>
            </a:r>
            <a:r>
              <a:rPr lang="fr-CA" sz="1500" dirty="0">
                <a:latin typeface="Arial" charset="0"/>
                <a:cs typeface="Arial" charset="0"/>
              </a:rPr>
              <a:t> pour l’adrénaline; récepteurs </a:t>
            </a:r>
            <a:r>
              <a:rPr lang="fr-CA" sz="1500" i="1" dirty="0">
                <a:latin typeface="Arial" charset="0"/>
                <a:cs typeface="Arial" charset="0"/>
              </a:rPr>
              <a:t>dopaminergiques</a:t>
            </a:r>
            <a:r>
              <a:rPr lang="fr-CA" sz="1500" dirty="0">
                <a:latin typeface="Arial" charset="0"/>
                <a:cs typeface="Arial" charset="0"/>
              </a:rPr>
              <a:t>, </a:t>
            </a:r>
            <a:r>
              <a:rPr lang="fr-CA" sz="1500" i="1" dirty="0">
                <a:latin typeface="Arial" charset="0"/>
                <a:cs typeface="Arial" charset="0"/>
              </a:rPr>
              <a:t>purinergiques</a:t>
            </a:r>
            <a:r>
              <a:rPr lang="fr-CA" sz="1500" dirty="0">
                <a:latin typeface="Arial" charset="0"/>
                <a:cs typeface="Arial" charset="0"/>
              </a:rPr>
              <a:t>, etc…</a:t>
            </a:r>
          </a:p>
          <a:p>
            <a:pPr marL="285750" indent="-285750">
              <a:spcAft>
                <a:spcPts val="600"/>
              </a:spcAft>
              <a:buFont typeface="Arial" panose="020B0604020202020204" pitchFamily="34" charset="0"/>
              <a:buChar char="−"/>
            </a:pPr>
            <a:r>
              <a:rPr lang="fr-CA" sz="1600" dirty="0">
                <a:latin typeface="Arial" charset="0"/>
                <a:cs typeface="Arial" charset="0"/>
              </a:rPr>
              <a:t>Les actions directes et indirectes des neurotransmetteurs dépendent du type de récepteurs (voir prochaine diapo) :</a:t>
            </a:r>
          </a:p>
          <a:p>
            <a:pPr marL="539750" lvl="1" indent="-177800">
              <a:spcAft>
                <a:spcPts val="300"/>
              </a:spcAft>
              <a:buSzPct val="110000"/>
              <a:buFont typeface="Arial" panose="020B0604020202020204" pitchFamily="34" charset="0"/>
              <a:buChar char="•"/>
            </a:pPr>
            <a:r>
              <a:rPr lang="fr-CA" sz="1600" b="1" i="1" dirty="0">
                <a:latin typeface="Arial" charset="0"/>
                <a:cs typeface="Arial" charset="0"/>
              </a:rPr>
              <a:t>Récepteurs ionotropes (récepteurs associés à un canal) </a:t>
            </a:r>
            <a:r>
              <a:rPr lang="fr-CA" sz="1600" b="1" dirty="0">
                <a:latin typeface="Arial" charset="0"/>
                <a:cs typeface="Arial" charset="0"/>
              </a:rPr>
              <a:t>:  </a:t>
            </a:r>
            <a:r>
              <a:rPr lang="fr-CA" sz="1600" dirty="0">
                <a:latin typeface="Arial" charset="0"/>
                <a:cs typeface="Arial" charset="0"/>
              </a:rPr>
              <a:t>action directe</a:t>
            </a:r>
          </a:p>
          <a:p>
            <a:pPr marL="714375" lvl="2" indent="-174625">
              <a:spcAft>
                <a:spcPct val="10000"/>
              </a:spcAft>
              <a:buFont typeface="Arial" panose="020B0604020202020204" pitchFamily="34" charset="0"/>
              <a:buChar char="−"/>
            </a:pPr>
            <a:r>
              <a:rPr lang="fr-CA" sz="1500" dirty="0">
                <a:latin typeface="Arial" charset="0"/>
                <a:cs typeface="Arial" charset="0"/>
              </a:rPr>
              <a:t>Le canal ionique contient un site de liaison pour le neurotransmetteur.</a:t>
            </a:r>
          </a:p>
          <a:p>
            <a:pPr marL="714375" lvl="2" indent="-174625">
              <a:spcAft>
                <a:spcPts val="600"/>
              </a:spcAft>
              <a:buFont typeface="Arial" panose="020B0604020202020204" pitchFamily="34" charset="0"/>
              <a:buChar char="−"/>
            </a:pPr>
            <a:r>
              <a:rPr lang="fr-CA" sz="1500" dirty="0">
                <a:latin typeface="Arial" charset="0"/>
                <a:cs typeface="Arial" charset="0"/>
              </a:rPr>
              <a:t>Permettent une action rapide et brève.</a:t>
            </a:r>
            <a:endParaRPr lang="fr-CA" sz="1500" b="1" i="1" dirty="0">
              <a:latin typeface="Arial" charset="0"/>
              <a:cs typeface="Arial" charset="0"/>
            </a:endParaRPr>
          </a:p>
          <a:p>
            <a:pPr marL="539750" lvl="1" indent="-177800">
              <a:spcAft>
                <a:spcPts val="300"/>
              </a:spcAft>
              <a:buSzPct val="110000"/>
              <a:buFont typeface="Arial" panose="020B0604020202020204" pitchFamily="34" charset="0"/>
              <a:buChar char="•"/>
            </a:pPr>
            <a:r>
              <a:rPr lang="fr-CA" sz="1600" b="1" i="1" dirty="0">
                <a:latin typeface="Arial" charset="0"/>
                <a:cs typeface="Arial" charset="0"/>
              </a:rPr>
              <a:t>Récepteurs métabotropes (récepteurs couplés à une protéine G) </a:t>
            </a:r>
            <a:r>
              <a:rPr lang="fr-CA" sz="1600" b="1" dirty="0">
                <a:latin typeface="Arial" charset="0"/>
                <a:cs typeface="Arial" charset="0"/>
              </a:rPr>
              <a:t>:  </a:t>
            </a:r>
            <a:r>
              <a:rPr lang="fr-CA" sz="1600" dirty="0">
                <a:latin typeface="Arial" charset="0"/>
                <a:cs typeface="Arial" charset="0"/>
              </a:rPr>
              <a:t>action indirecte</a:t>
            </a:r>
          </a:p>
          <a:p>
            <a:pPr marL="714375" lvl="2" indent="-174625">
              <a:spcAft>
                <a:spcPts val="300"/>
              </a:spcAft>
              <a:buFont typeface="Arial" panose="020B0604020202020204" pitchFamily="34" charset="0"/>
              <a:buChar char="−"/>
            </a:pPr>
            <a:r>
              <a:rPr lang="fr-CA" sz="1500" dirty="0">
                <a:latin typeface="Arial" charset="0"/>
                <a:cs typeface="Arial" charset="0"/>
              </a:rPr>
              <a:t>Le récepteur est séparé du canal ionique.</a:t>
            </a:r>
          </a:p>
          <a:p>
            <a:pPr marL="714375" lvl="2" indent="-174625">
              <a:spcAft>
                <a:spcPts val="0"/>
              </a:spcAft>
              <a:buFont typeface="Arial" panose="020B0604020202020204" pitchFamily="34" charset="0"/>
              <a:buChar char="−"/>
            </a:pPr>
            <a:r>
              <a:rPr lang="fr-CA" sz="1500" dirty="0">
                <a:latin typeface="Arial" charset="0"/>
                <a:cs typeface="Arial" charset="0"/>
              </a:rPr>
              <a:t>Le récepteur est associé à une </a:t>
            </a:r>
            <a:r>
              <a:rPr lang="fr-CA" sz="1500" i="1" dirty="0">
                <a:latin typeface="Arial" charset="0"/>
                <a:cs typeface="Arial" charset="0"/>
              </a:rPr>
              <a:t>protéine G</a:t>
            </a:r>
            <a:r>
              <a:rPr lang="fr-CA" sz="1500" dirty="0">
                <a:latin typeface="Arial" charset="0"/>
                <a:cs typeface="Arial" charset="0"/>
              </a:rPr>
              <a:t>.</a:t>
            </a:r>
          </a:p>
          <a:p>
            <a:pPr marL="714375" lvl="2" indent="0">
              <a:spcAft>
                <a:spcPts val="300"/>
              </a:spcAft>
            </a:pPr>
            <a:r>
              <a:rPr lang="fr-CA" sz="1500" dirty="0">
                <a:latin typeface="Arial" charset="0"/>
                <a:cs typeface="Arial" charset="0"/>
              </a:rPr>
              <a:t>L’interaction neurotransmetteur−récepteur cause l’activation de la protéine G</a:t>
            </a:r>
            <a:r>
              <a:rPr lang="fr-CA" sz="1500" i="1" dirty="0">
                <a:latin typeface="Arial" charset="0"/>
                <a:cs typeface="Arial" charset="0"/>
              </a:rPr>
              <a:t>.</a:t>
            </a:r>
            <a:endParaRPr lang="fr-CA" sz="1500" dirty="0">
              <a:latin typeface="Arial" charset="0"/>
              <a:cs typeface="Arial" charset="0"/>
            </a:endParaRPr>
          </a:p>
          <a:p>
            <a:pPr marL="714375" lvl="2" indent="-174625">
              <a:buFont typeface="Arial" panose="020B0604020202020204" pitchFamily="34" charset="0"/>
              <a:buChar char="−"/>
            </a:pPr>
            <a:r>
              <a:rPr lang="fr-CA" sz="1500" dirty="0">
                <a:latin typeface="Arial" charset="0"/>
                <a:cs typeface="Arial" charset="0"/>
              </a:rPr>
              <a:t>La protéine G activée peut :</a:t>
            </a:r>
          </a:p>
          <a:p>
            <a:pPr marL="898525" lvl="3" indent="-184150" defTabSz="898525">
              <a:buFontTx/>
              <a:buChar char="•"/>
            </a:pPr>
            <a:r>
              <a:rPr lang="fr-CA" sz="1500" dirty="0">
                <a:latin typeface="Arial" charset="0"/>
                <a:cs typeface="Arial" charset="0"/>
              </a:rPr>
              <a:t>agir directement sur les canaux ioniques</a:t>
            </a:r>
          </a:p>
          <a:p>
            <a:pPr marL="898525" lvl="3" indent="-184150" defTabSz="898525">
              <a:buFontTx/>
              <a:buChar char="•"/>
            </a:pPr>
            <a:r>
              <a:rPr lang="fr-CA" sz="1500" dirty="0">
                <a:latin typeface="Arial" charset="0"/>
                <a:cs typeface="Arial" charset="0"/>
              </a:rPr>
              <a:t>causer la formation de messagers intracellulaires (AMPc, Ca</a:t>
            </a:r>
            <a:r>
              <a:rPr lang="fr-CA" sz="1500" baseline="30000" dirty="0">
                <a:latin typeface="Arial" charset="0"/>
                <a:cs typeface="Arial" charset="0"/>
              </a:rPr>
              <a:t>2+</a:t>
            </a:r>
            <a:r>
              <a:rPr lang="fr-CA" sz="1500" dirty="0">
                <a:latin typeface="Arial" charset="0"/>
                <a:cs typeface="Arial" charset="0"/>
              </a:rPr>
              <a:t>) qui agissent sur les canaux ioniques</a:t>
            </a:r>
          </a:p>
          <a:p>
            <a:pPr marL="898525" lvl="3" indent="-184150" defTabSz="898525">
              <a:spcAft>
                <a:spcPts val="300"/>
              </a:spcAft>
              <a:buFontTx/>
              <a:buChar char="•"/>
            </a:pPr>
            <a:r>
              <a:rPr lang="fr-CA" sz="1500" dirty="0">
                <a:latin typeface="Arial" charset="0"/>
                <a:cs typeface="Arial" charset="0"/>
              </a:rPr>
              <a:t>activer des enzymes ou la synthèse de protéines qui modifient le métabolisme cellulaire</a:t>
            </a:r>
          </a:p>
          <a:p>
            <a:pPr marL="714375" lvl="2" indent="-174625">
              <a:buFont typeface="Arial" panose="020B0604020202020204" pitchFamily="34" charset="0"/>
              <a:buChar char="−"/>
            </a:pPr>
            <a:r>
              <a:rPr lang="fr-CA" sz="1500" dirty="0">
                <a:latin typeface="Arial" charset="0"/>
                <a:cs typeface="Arial" charset="0"/>
              </a:rPr>
              <a:t>Les récepteurs métabotropes agissent plus lentement mais de façon plus prolongée que les récepteurs ionotropes.</a:t>
            </a:r>
            <a:endParaRPr lang="fr-CA" sz="1500" dirty="0"/>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http://cw2.erpi.com/cw/marieb/userfiles/28_Fig_11_20_p_478.jpg"/>
          <p:cNvPicPr>
            <a:picLocks noChangeAspect="1" noChangeArrowheads="1"/>
          </p:cNvPicPr>
          <p:nvPr/>
        </p:nvPicPr>
        <p:blipFill rotWithShape="1">
          <a:blip r:embed="rId3" cstate="print"/>
          <a:srcRect l="1890" t="2221" r="1512" b="11411"/>
          <a:stretch/>
        </p:blipFill>
        <p:spPr bwMode="auto">
          <a:xfrm>
            <a:off x="361843" y="617280"/>
            <a:ext cx="7063364" cy="5374198"/>
          </a:xfrm>
          <a:prstGeom prst="rect">
            <a:avLst/>
          </a:prstGeom>
          <a:noFill/>
        </p:spPr>
      </p:pic>
      <p:sp>
        <p:nvSpPr>
          <p:cNvPr id="2" name="Text Box 4">
            <a:extLst>
              <a:ext uri="{FF2B5EF4-FFF2-40B4-BE49-F238E27FC236}">
                <a16:creationId xmlns:a16="http://schemas.microsoft.com/office/drawing/2014/main" id="{CC037954-CC79-43E9-8412-1270CF99B5FB}"/>
              </a:ext>
            </a:extLst>
          </p:cNvPr>
          <p:cNvSpPr txBox="1">
            <a:spLocks noChangeArrowheads="1"/>
          </p:cNvSpPr>
          <p:nvPr/>
        </p:nvSpPr>
        <p:spPr bwMode="auto">
          <a:xfrm>
            <a:off x="5190751" y="743034"/>
            <a:ext cx="1990090" cy="215444"/>
          </a:xfrm>
          <a:prstGeom prst="rect">
            <a:avLst/>
          </a:prstGeom>
          <a:noFill/>
          <a:ln w="9525">
            <a:solidFill>
              <a:srgbClr val="0099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400" b="1" dirty="0">
                <a:solidFill>
                  <a:schemeClr val="accent2"/>
                </a:solidFill>
                <a:latin typeface="Arial" charset="0"/>
              </a:rPr>
              <a:t>Figures 11.16, 11.17</a:t>
            </a:r>
          </a:p>
        </p:txBody>
      </p:sp>
      <p:sp>
        <p:nvSpPr>
          <p:cNvPr id="5" name="Rectangle 2">
            <a:extLst>
              <a:ext uri="{FF2B5EF4-FFF2-40B4-BE49-F238E27FC236}">
                <a16:creationId xmlns:a16="http://schemas.microsoft.com/office/drawing/2014/main" id="{E6DE35DB-E1CF-401C-8365-8093EE750C13}"/>
              </a:ext>
            </a:extLst>
          </p:cNvPr>
          <p:cNvSpPr>
            <a:spLocks noGrp="1" noChangeArrowheads="1"/>
          </p:cNvSpPr>
          <p:nvPr>
            <p:ph type="title"/>
          </p:nvPr>
        </p:nvSpPr>
        <p:spPr>
          <a:xfrm>
            <a:off x="174625" y="209550"/>
            <a:ext cx="4066299" cy="423496"/>
          </a:xfrm>
        </p:spPr>
        <p:txBody>
          <a:bodyPr/>
          <a:lstStyle/>
          <a:p>
            <a:pPr marL="176213" indent="-176213" eaLnBrk="1" hangingPunct="1">
              <a:buSzPct val="135000"/>
              <a:buFontTx/>
              <a:buChar char="•"/>
            </a:pPr>
            <a:r>
              <a:rPr lang="fr-CA" sz="1800" b="0" u="sng" dirty="0">
                <a:solidFill>
                  <a:schemeClr val="tx1"/>
                </a:solidFill>
              </a:rPr>
              <a:t>Récepteurs des neurotransmetteurs</a:t>
            </a:r>
            <a:r>
              <a:rPr lang="fr-CA" sz="1800" b="0" dirty="0"/>
              <a:t>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body" idx="4294967295"/>
          </p:nvPr>
        </p:nvSpPr>
        <p:spPr>
          <a:xfrm>
            <a:off x="442862" y="552449"/>
            <a:ext cx="7978468" cy="3057853"/>
          </a:xfrm>
          <a:prstGeom prst="rect">
            <a:avLst/>
          </a:prstGeom>
          <a:ln>
            <a:solidFill>
              <a:srgbClr val="FF0000"/>
            </a:solidFill>
            <a:miter lim="800000"/>
            <a:headEnd/>
            <a:tailEnd/>
          </a:ln>
        </p:spPr>
        <p:txBody>
          <a:bodyPr/>
          <a:lstStyle/>
          <a:p>
            <a:pPr marL="0" indent="0" eaLnBrk="1" hangingPunct="1">
              <a:lnSpc>
                <a:spcPct val="90000"/>
              </a:lnSpc>
              <a:spcAft>
                <a:spcPct val="30000"/>
              </a:spcAft>
              <a:buFont typeface="Wingdings" pitchFamily="2" charset="2"/>
              <a:buNone/>
            </a:pPr>
            <a:r>
              <a:rPr lang="fr-CA" sz="2800" dirty="0">
                <a:solidFill>
                  <a:srgbClr val="FF0000"/>
                </a:solidFill>
                <a:latin typeface="Calibri" pitchFamily="34" charset="0"/>
                <a:cs typeface="Calibri" pitchFamily="34" charset="0"/>
              </a:rPr>
              <a:t>Potentiels synaptiques, questions récapitulatives</a:t>
            </a:r>
            <a:endParaRPr lang="fr-CA" sz="2800" dirty="0">
              <a:latin typeface="Calibri" pitchFamily="34" charset="0"/>
              <a:cs typeface="Calibri" pitchFamily="34" charset="0"/>
            </a:endParaRPr>
          </a:p>
          <a:p>
            <a:pPr marL="179388" lvl="1" indent="0" eaLnBrk="1" hangingPunct="1">
              <a:spcAft>
                <a:spcPct val="20000"/>
              </a:spcAft>
              <a:buClr>
                <a:srgbClr val="FF0000"/>
              </a:buClr>
              <a:buSzTx/>
              <a:buFont typeface="Wingdings" pitchFamily="2" charset="2"/>
              <a:buNone/>
            </a:pPr>
            <a:r>
              <a:rPr lang="fr-CA" sz="2400" dirty="0">
                <a:latin typeface="Calibri" pitchFamily="34" charset="0"/>
                <a:cs typeface="Calibri" pitchFamily="34" charset="0"/>
              </a:rPr>
              <a:t>Prédisez l’action des canaux ligands-dépendants suivants s’ils étaient présents dans une membrane postsynaptique; PPSE ou PPSI ?</a:t>
            </a:r>
          </a:p>
          <a:p>
            <a:pPr marL="179388" lvl="1" indent="0" eaLnBrk="1" hangingPunct="1">
              <a:spcAft>
                <a:spcPct val="20000"/>
              </a:spcAft>
              <a:buClr>
                <a:srgbClr val="FF0000"/>
              </a:buClr>
              <a:buSzTx/>
            </a:pPr>
            <a:r>
              <a:rPr lang="fr-CA" sz="2400" dirty="0">
                <a:solidFill>
                  <a:srgbClr val="FF0000"/>
                </a:solidFill>
                <a:latin typeface="Calibri" pitchFamily="34" charset="0"/>
                <a:cs typeface="Calibri" pitchFamily="34" charset="0"/>
              </a:rPr>
              <a:t> </a:t>
            </a:r>
            <a:r>
              <a:rPr lang="fr-CA" sz="2400" dirty="0">
                <a:latin typeface="Calibri" pitchFamily="34" charset="0"/>
                <a:cs typeface="Calibri" pitchFamily="34" charset="0"/>
              </a:rPr>
              <a:t>une ouverture ou une fermeture de canaux Na</a:t>
            </a:r>
            <a:r>
              <a:rPr lang="fr-CA" sz="2400" baseline="30000" dirty="0">
                <a:latin typeface="Calibri" pitchFamily="34" charset="0"/>
                <a:cs typeface="Calibri" pitchFamily="34" charset="0"/>
              </a:rPr>
              <a:t>+</a:t>
            </a:r>
            <a:endParaRPr lang="fr-CA" sz="2400" dirty="0">
              <a:latin typeface="Calibri" pitchFamily="34" charset="0"/>
              <a:cs typeface="Calibri" pitchFamily="34" charset="0"/>
            </a:endParaRPr>
          </a:p>
          <a:p>
            <a:pPr marL="179388" lvl="1" indent="0" eaLnBrk="1" hangingPunct="1">
              <a:spcAft>
                <a:spcPct val="20000"/>
              </a:spcAft>
              <a:buClr>
                <a:srgbClr val="FF0000"/>
              </a:buClr>
              <a:buSzTx/>
            </a:pPr>
            <a:r>
              <a:rPr lang="fr-CA" sz="2400" dirty="0">
                <a:latin typeface="Calibri" pitchFamily="34" charset="0"/>
                <a:cs typeface="Calibri" pitchFamily="34" charset="0"/>
              </a:rPr>
              <a:t> une ouverture ou une fermeture de canaux K</a:t>
            </a:r>
            <a:r>
              <a:rPr lang="fr-CA" sz="2400" baseline="30000" dirty="0">
                <a:latin typeface="Calibri" pitchFamily="34" charset="0"/>
                <a:cs typeface="Calibri" pitchFamily="34" charset="0"/>
              </a:rPr>
              <a:t>+</a:t>
            </a:r>
            <a:endParaRPr lang="fr-CA" sz="2400" dirty="0">
              <a:latin typeface="Calibri" pitchFamily="34" charset="0"/>
              <a:cs typeface="Calibri" pitchFamily="34" charset="0"/>
            </a:endParaRPr>
          </a:p>
          <a:p>
            <a:pPr marL="179388" lvl="1" indent="0" eaLnBrk="1" hangingPunct="1">
              <a:spcAft>
                <a:spcPct val="20000"/>
              </a:spcAft>
              <a:buClr>
                <a:srgbClr val="FF0000"/>
              </a:buClr>
              <a:buSzTx/>
            </a:pPr>
            <a:r>
              <a:rPr lang="fr-CA" sz="2400" dirty="0">
                <a:latin typeface="Calibri" pitchFamily="34" charset="0"/>
                <a:cs typeface="Calibri" pitchFamily="34" charset="0"/>
              </a:rPr>
              <a:t> une ouverture ou une fermeture de canaux Cl</a:t>
            </a:r>
            <a:r>
              <a:rPr lang="fr-CA" sz="2400" baseline="30000" dirty="0">
                <a:latin typeface="Calibri" pitchFamily="34" charset="0"/>
                <a:cs typeface="Calibri" pitchFamily="34" charset="0"/>
              </a:rPr>
              <a:t>-  </a:t>
            </a:r>
            <a:endParaRPr lang="fr-CA" sz="2400" dirty="0">
              <a:latin typeface="Calibri" pitchFamily="34" charset="0"/>
              <a:cs typeface="Calibri"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ChangeArrowheads="1"/>
          </p:cNvSpPr>
          <p:nvPr/>
        </p:nvSpPr>
        <p:spPr bwMode="auto">
          <a:xfrm>
            <a:off x="262649" y="319357"/>
            <a:ext cx="4973638" cy="37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68275" indent="-168275" eaLnBrk="1" hangingPunct="1">
              <a:lnSpc>
                <a:spcPct val="80000"/>
              </a:lnSpc>
              <a:spcAft>
                <a:spcPct val="25000"/>
              </a:spcAft>
              <a:buClr>
                <a:schemeClr val="tx1"/>
              </a:buClr>
              <a:buSzPct val="110000"/>
              <a:buFontTx/>
              <a:buChar char="•"/>
            </a:pPr>
            <a:r>
              <a:rPr lang="en-CA" sz="1800" b="1" u="sng" dirty="0">
                <a:latin typeface="Arial" charset="0"/>
                <a:cs typeface="Arial" charset="0"/>
              </a:rPr>
              <a:t>Structures des neurones</a:t>
            </a:r>
            <a:endParaRPr lang="en-CA" sz="1800" dirty="0">
              <a:latin typeface="Arial" charset="0"/>
              <a:cs typeface="Arial" charset="0"/>
            </a:endParaRPr>
          </a:p>
        </p:txBody>
      </p:sp>
      <p:sp>
        <p:nvSpPr>
          <p:cNvPr id="6147" name="Text Box 8"/>
          <p:cNvSpPr txBox="1">
            <a:spLocks noChangeArrowheads="1"/>
          </p:cNvSpPr>
          <p:nvPr/>
        </p:nvSpPr>
        <p:spPr bwMode="auto">
          <a:xfrm>
            <a:off x="424575" y="659908"/>
            <a:ext cx="8024934" cy="4532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4625" indent="-174625">
              <a:defRPr sz="2400">
                <a:solidFill>
                  <a:schemeClr val="tx1"/>
                </a:solidFill>
                <a:latin typeface="Times New Roman" pitchFamily="18" charset="0"/>
              </a:defRPr>
            </a:lvl1pPr>
            <a:lvl2pPr marL="538163" indent="-1841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buSzPct val="75000"/>
              <a:buFont typeface="Wingdings" pitchFamily="2" charset="2"/>
              <a:buChar char="§"/>
            </a:pPr>
            <a:r>
              <a:rPr lang="fr-CA" sz="1800" b="1" i="1" dirty="0">
                <a:latin typeface="Arial" charset="0"/>
                <a:cs typeface="Arial" charset="0"/>
              </a:rPr>
              <a:t>Corps cellulaire </a:t>
            </a:r>
            <a:r>
              <a:rPr lang="fr-CA" sz="1800" b="1" dirty="0">
                <a:latin typeface="Arial" charset="0"/>
                <a:cs typeface="Arial" charset="0"/>
              </a:rPr>
              <a:t>:  “</a:t>
            </a:r>
            <a:r>
              <a:rPr lang="fr-CA" sz="1800" i="1" dirty="0">
                <a:latin typeface="Arial" charset="0"/>
                <a:cs typeface="Arial" charset="0"/>
              </a:rPr>
              <a:t>centre biosynthétique</a:t>
            </a:r>
            <a:r>
              <a:rPr lang="fr-CA" sz="1800" dirty="0">
                <a:latin typeface="Arial" charset="0"/>
                <a:cs typeface="Arial" charset="0"/>
              </a:rPr>
              <a:t>”</a:t>
            </a:r>
          </a:p>
          <a:p>
            <a:pPr marL="363538" lvl="1" indent="-187325">
              <a:spcBef>
                <a:spcPts val="300"/>
              </a:spcBef>
              <a:spcAft>
                <a:spcPts val="0"/>
              </a:spcAft>
              <a:buFont typeface="Arial" panose="020B0604020202020204" pitchFamily="34" charset="0"/>
              <a:buChar char="−"/>
            </a:pPr>
            <a:r>
              <a:rPr lang="fr-CA" sz="1600" dirty="0">
                <a:latin typeface="Arial" charset="0"/>
                <a:cs typeface="Arial" charset="0"/>
              </a:rPr>
              <a:t>Région qui synthétise et recycle les produits cellulaires.</a:t>
            </a:r>
          </a:p>
          <a:p>
            <a:pPr marL="363538" lvl="1" indent="-187325">
              <a:spcBef>
                <a:spcPts val="300"/>
              </a:spcBef>
              <a:spcAft>
                <a:spcPts val="0"/>
              </a:spcAft>
              <a:buFont typeface="Arial" panose="020B0604020202020204" pitchFamily="34" charset="0"/>
              <a:buChar char="−"/>
            </a:pPr>
            <a:r>
              <a:rPr lang="fr-CA" sz="1600" dirty="0">
                <a:latin typeface="Arial" charset="0"/>
                <a:cs typeface="Arial" charset="0"/>
              </a:rPr>
              <a:t>Contient le noyau et les organites typiques.</a:t>
            </a:r>
            <a:endParaRPr lang="fr-CA" sz="1600" i="1" dirty="0">
              <a:latin typeface="Arial" charset="0"/>
              <a:cs typeface="Arial" charset="0"/>
            </a:endParaRPr>
          </a:p>
          <a:p>
            <a:pPr>
              <a:spcBef>
                <a:spcPts val="1200"/>
              </a:spcBef>
              <a:buSzPct val="75000"/>
              <a:buFont typeface="Wingdings" pitchFamily="2" charset="2"/>
              <a:buChar char="§"/>
            </a:pPr>
            <a:r>
              <a:rPr lang="fr-CA" sz="1800" b="1" i="1" dirty="0">
                <a:latin typeface="Arial" charset="0"/>
                <a:cs typeface="Arial" charset="0"/>
              </a:rPr>
              <a:t>Dendrites </a:t>
            </a:r>
            <a:r>
              <a:rPr lang="fr-CA" sz="1800" b="1" dirty="0">
                <a:latin typeface="Arial" charset="0"/>
                <a:cs typeface="Arial" charset="0"/>
              </a:rPr>
              <a:t>: </a:t>
            </a:r>
            <a:r>
              <a:rPr lang="fr-CA" sz="1800" dirty="0">
                <a:latin typeface="Arial" charset="0"/>
                <a:cs typeface="Arial" charset="0"/>
              </a:rPr>
              <a:t>“</a:t>
            </a:r>
            <a:r>
              <a:rPr lang="fr-CA" sz="1800" i="1" dirty="0">
                <a:latin typeface="Arial" charset="0"/>
                <a:cs typeface="Arial" charset="0"/>
              </a:rPr>
              <a:t>structures réceptrices</a:t>
            </a:r>
            <a:r>
              <a:rPr lang="fr-CA" sz="1800" dirty="0">
                <a:latin typeface="Arial" charset="0"/>
                <a:cs typeface="Arial" charset="0"/>
              </a:rPr>
              <a:t>”</a:t>
            </a:r>
          </a:p>
          <a:p>
            <a:pPr marL="363538" lvl="1" indent="-187325">
              <a:spcBef>
                <a:spcPts val="300"/>
              </a:spcBef>
              <a:spcAft>
                <a:spcPts val="0"/>
              </a:spcAft>
              <a:buFont typeface="Arial" panose="020B0604020202020204" pitchFamily="34" charset="0"/>
              <a:buChar char="−"/>
            </a:pPr>
            <a:r>
              <a:rPr lang="fr-CA" sz="1600" dirty="0">
                <a:latin typeface="Arial" charset="0"/>
                <a:cs typeface="Arial" charset="0"/>
              </a:rPr>
              <a:t>Reçoivent les signaux électriques et les transmettent </a:t>
            </a:r>
            <a:r>
              <a:rPr lang="fr-CA" sz="1600" u="sng" dirty="0">
                <a:latin typeface="Arial" charset="0"/>
                <a:cs typeface="Arial" charset="0"/>
              </a:rPr>
              <a:t>vers</a:t>
            </a:r>
            <a:r>
              <a:rPr lang="fr-CA" sz="1600" dirty="0">
                <a:latin typeface="Arial" charset="0"/>
                <a:cs typeface="Arial" charset="0"/>
              </a:rPr>
              <a:t> le corps cellulaire.</a:t>
            </a:r>
          </a:p>
          <a:p>
            <a:pPr marL="363538" lvl="1" indent="-187325">
              <a:spcBef>
                <a:spcPts val="300"/>
              </a:spcBef>
              <a:spcAft>
                <a:spcPts val="0"/>
              </a:spcAft>
              <a:buFont typeface="Arial" panose="020B0604020202020204" pitchFamily="34" charset="0"/>
              <a:buChar char="−"/>
            </a:pPr>
            <a:r>
              <a:rPr lang="fr-CA" sz="1600" dirty="0">
                <a:latin typeface="Arial" charset="0"/>
                <a:cs typeface="Arial" charset="0"/>
              </a:rPr>
              <a:t>Habituellement courtes et nombreuses.</a:t>
            </a:r>
            <a:endParaRPr lang="fr-CA" sz="1600" i="1" dirty="0">
              <a:latin typeface="Arial" charset="0"/>
              <a:cs typeface="Arial" charset="0"/>
            </a:endParaRPr>
          </a:p>
          <a:p>
            <a:pPr marL="363538" lvl="1" indent="-187325">
              <a:spcBef>
                <a:spcPts val="300"/>
              </a:spcBef>
              <a:spcAft>
                <a:spcPts val="0"/>
              </a:spcAft>
              <a:buFont typeface="Arial" panose="020B0604020202020204" pitchFamily="34" charset="0"/>
              <a:buChar char="−"/>
            </a:pPr>
            <a:r>
              <a:rPr lang="fr-CA" sz="1600" b="1" i="1" dirty="0">
                <a:latin typeface="Arial" charset="0"/>
                <a:cs typeface="Arial" charset="0"/>
              </a:rPr>
              <a:t>Épines dendritiques </a:t>
            </a:r>
            <a:r>
              <a:rPr lang="fr-CA" sz="1600" b="1" dirty="0">
                <a:latin typeface="Arial" charset="0"/>
                <a:cs typeface="Arial" charset="0"/>
              </a:rPr>
              <a:t>:</a:t>
            </a:r>
            <a:r>
              <a:rPr lang="fr-CA" sz="1600" dirty="0">
                <a:latin typeface="Arial" charset="0"/>
                <a:cs typeface="Arial" charset="0"/>
              </a:rPr>
              <a:t> points de contact avec les autres neurones.</a:t>
            </a:r>
            <a:endParaRPr lang="fr-CA" sz="1600" b="1" i="1" dirty="0">
              <a:latin typeface="Arial" charset="0"/>
              <a:cs typeface="Arial" charset="0"/>
            </a:endParaRPr>
          </a:p>
          <a:p>
            <a:pPr>
              <a:spcBef>
                <a:spcPts val="1200"/>
              </a:spcBef>
              <a:buSzPct val="75000"/>
              <a:buFont typeface="Wingdings" pitchFamily="2" charset="2"/>
              <a:buChar char="§"/>
            </a:pPr>
            <a:r>
              <a:rPr lang="fr-CA" sz="1800" b="1" i="1" dirty="0">
                <a:latin typeface="Arial" charset="0"/>
                <a:cs typeface="Arial" charset="0"/>
              </a:rPr>
              <a:t>Axone </a:t>
            </a:r>
            <a:r>
              <a:rPr lang="fr-CA" sz="1800" b="1" dirty="0">
                <a:latin typeface="Arial" charset="0"/>
                <a:cs typeface="Arial" charset="0"/>
              </a:rPr>
              <a:t>: “</a:t>
            </a:r>
            <a:r>
              <a:rPr lang="fr-CA" sz="1800" i="1" dirty="0">
                <a:latin typeface="Arial" charset="0"/>
                <a:cs typeface="Arial" charset="0"/>
              </a:rPr>
              <a:t>structure conductrice</a:t>
            </a:r>
            <a:r>
              <a:rPr lang="fr-CA" sz="1800" dirty="0">
                <a:latin typeface="Arial" charset="0"/>
                <a:cs typeface="Arial" charset="0"/>
              </a:rPr>
              <a:t>”</a:t>
            </a:r>
            <a:endParaRPr lang="fr-CA" sz="1800" u="sng" dirty="0">
              <a:latin typeface="Arial" charset="0"/>
              <a:cs typeface="Arial" charset="0"/>
            </a:endParaRPr>
          </a:p>
          <a:p>
            <a:pPr marL="363538" lvl="1" indent="-187325">
              <a:spcBef>
                <a:spcPts val="300"/>
              </a:spcBef>
              <a:buFont typeface="Arial" panose="020B0604020202020204" pitchFamily="34" charset="0"/>
              <a:buChar char="−"/>
            </a:pPr>
            <a:r>
              <a:rPr lang="fr-CA" sz="1600" dirty="0">
                <a:latin typeface="Arial" charset="0"/>
                <a:cs typeface="Arial" charset="0"/>
              </a:rPr>
              <a:t>Prolongement </a:t>
            </a:r>
            <a:r>
              <a:rPr lang="fr-CA" sz="1600" u="sng" dirty="0">
                <a:latin typeface="Arial" charset="0"/>
                <a:cs typeface="Arial" charset="0"/>
              </a:rPr>
              <a:t>unique</a:t>
            </a:r>
            <a:r>
              <a:rPr lang="fr-CA" sz="1600" dirty="0">
                <a:latin typeface="Arial" charset="0"/>
                <a:cs typeface="Arial" charset="0"/>
              </a:rPr>
              <a:t> du corps cellulaire; longueur très variable, peut être très long (&gt; 1m !).</a:t>
            </a:r>
            <a:endParaRPr lang="fr-CA" sz="1600" i="1" dirty="0">
              <a:latin typeface="Arial" charset="0"/>
              <a:cs typeface="Arial" charset="0"/>
            </a:endParaRPr>
          </a:p>
          <a:p>
            <a:pPr marL="363538" lvl="1" indent="-187325">
              <a:spcBef>
                <a:spcPts val="300"/>
              </a:spcBef>
              <a:buFont typeface="Arial" panose="020B0604020202020204" pitchFamily="34" charset="0"/>
              <a:buChar char="−"/>
            </a:pPr>
            <a:r>
              <a:rPr lang="fr-CA" sz="1600" b="1" i="1" dirty="0">
                <a:latin typeface="Arial" charset="0"/>
                <a:cs typeface="Arial" charset="0"/>
              </a:rPr>
              <a:t>Cône d’implantation</a:t>
            </a:r>
            <a:r>
              <a:rPr lang="fr-CA" sz="1600" b="1" dirty="0">
                <a:latin typeface="Arial" charset="0"/>
                <a:cs typeface="Arial" charset="0"/>
              </a:rPr>
              <a:t> : </a:t>
            </a:r>
            <a:r>
              <a:rPr lang="fr-CA" sz="1600" dirty="0">
                <a:latin typeface="Arial" charset="0"/>
                <a:cs typeface="Arial" charset="0"/>
              </a:rPr>
              <a:t>région conique du corps cellulaire duquel émerge l’axone.</a:t>
            </a:r>
            <a:endParaRPr lang="fr-CA" sz="1600" i="1" dirty="0">
              <a:latin typeface="Arial" charset="0"/>
              <a:cs typeface="Arial" charset="0"/>
            </a:endParaRPr>
          </a:p>
          <a:p>
            <a:pPr marL="363538" lvl="1" indent="-187325">
              <a:spcBef>
                <a:spcPts val="300"/>
              </a:spcBef>
              <a:buFont typeface="Arial" panose="020B0604020202020204" pitchFamily="34" charset="0"/>
              <a:buChar char="−"/>
            </a:pPr>
            <a:r>
              <a:rPr lang="fr-CA" sz="1600" b="1" i="1" dirty="0" err="1">
                <a:latin typeface="Arial" charset="0"/>
                <a:cs typeface="Arial" charset="0"/>
              </a:rPr>
              <a:t>Télodendrons</a:t>
            </a:r>
            <a:r>
              <a:rPr lang="fr-CA" sz="1600" b="1" i="1" dirty="0">
                <a:latin typeface="Arial" charset="0"/>
                <a:cs typeface="Arial" charset="0"/>
              </a:rPr>
              <a:t> </a:t>
            </a:r>
            <a:r>
              <a:rPr lang="fr-CA" sz="1600" b="1" dirty="0">
                <a:latin typeface="Arial" charset="0"/>
                <a:cs typeface="Arial" charset="0"/>
              </a:rPr>
              <a:t>: </a:t>
            </a:r>
            <a:r>
              <a:rPr lang="fr-CA" sz="1600" dirty="0">
                <a:latin typeface="Arial" charset="0"/>
                <a:cs typeface="Arial" charset="0"/>
              </a:rPr>
              <a:t>petites ramifications terminales de l’axone; peuvent être très nombreux (&gt; 10,000).</a:t>
            </a:r>
            <a:endParaRPr lang="fr-CA" sz="1600" i="1" dirty="0">
              <a:latin typeface="Arial" charset="0"/>
              <a:cs typeface="Arial" charset="0"/>
            </a:endParaRPr>
          </a:p>
          <a:p>
            <a:pPr marL="363538" lvl="1" indent="-187325">
              <a:spcBef>
                <a:spcPts val="300"/>
              </a:spcBef>
              <a:buFont typeface="Arial" panose="020B0604020202020204" pitchFamily="34" charset="0"/>
              <a:buChar char="−"/>
            </a:pPr>
            <a:r>
              <a:rPr lang="fr-CA" sz="1600" b="1" i="1" dirty="0">
                <a:latin typeface="Arial" charset="0"/>
                <a:cs typeface="Arial" charset="0"/>
              </a:rPr>
              <a:t>Boutons terminaux </a:t>
            </a:r>
            <a:r>
              <a:rPr lang="fr-CA" sz="1600" dirty="0">
                <a:latin typeface="Arial" charset="0"/>
                <a:cs typeface="Arial" charset="0"/>
              </a:rPr>
              <a:t>(ou </a:t>
            </a:r>
            <a:r>
              <a:rPr lang="fr-CA" sz="1600" b="1" i="1" dirty="0">
                <a:latin typeface="Arial" charset="0"/>
                <a:cs typeface="Arial" charset="0"/>
              </a:rPr>
              <a:t>corpuscules terminaux</a:t>
            </a:r>
            <a:r>
              <a:rPr lang="fr-CA" sz="1600" dirty="0">
                <a:latin typeface="Arial" charset="0"/>
                <a:cs typeface="Arial" charset="0"/>
              </a:rPr>
              <a:t>) </a:t>
            </a:r>
            <a:r>
              <a:rPr lang="fr-CA" sz="1600" b="1" dirty="0">
                <a:latin typeface="Arial" charset="0"/>
                <a:cs typeface="Arial" charset="0"/>
              </a:rPr>
              <a:t>:</a:t>
            </a:r>
            <a:r>
              <a:rPr lang="fr-CA" sz="1600" dirty="0">
                <a:latin typeface="Arial" charset="0"/>
                <a:cs typeface="Arial" charset="0"/>
              </a:rPr>
              <a:t> extrémités des télodendrons, points de contact avec d’autres cellules; “</a:t>
            </a:r>
            <a:r>
              <a:rPr lang="fr-CA" sz="1600" i="1" dirty="0">
                <a:latin typeface="Arial" charset="0"/>
                <a:cs typeface="Arial" charset="0"/>
              </a:rPr>
              <a:t>structures sécrétrices” </a:t>
            </a:r>
            <a:r>
              <a:rPr lang="fr-CA" sz="1600" dirty="0">
                <a:latin typeface="Arial" charset="0"/>
                <a:cs typeface="Arial" charset="0"/>
              </a:rPr>
              <a:t>du neurone.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ChangeArrowheads="1"/>
          </p:cNvSpPr>
          <p:nvPr/>
        </p:nvSpPr>
        <p:spPr bwMode="auto">
          <a:xfrm>
            <a:off x="174625" y="211922"/>
            <a:ext cx="8805863" cy="4572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077913" indent="-1077913" eaLnBrk="1" hangingPunct="1">
              <a:lnSpc>
                <a:spcPct val="90000"/>
              </a:lnSpc>
            </a:pPr>
            <a:r>
              <a:rPr lang="en-CA" sz="2800" b="1" dirty="0">
                <a:solidFill>
                  <a:schemeClr val="accent6"/>
                </a:solidFill>
                <a:latin typeface="Arial" charset="0"/>
              </a:rPr>
              <a:t>3.1.3	</a:t>
            </a:r>
            <a:r>
              <a:rPr lang="fr-CA" sz="2800" b="1" u="sng" dirty="0">
                <a:solidFill>
                  <a:schemeClr val="accent6"/>
                </a:solidFill>
                <a:latin typeface="Arial" charset="0"/>
              </a:rPr>
              <a:t>L’activité électrique des neurones</a:t>
            </a:r>
          </a:p>
        </p:txBody>
      </p:sp>
      <p:sp>
        <p:nvSpPr>
          <p:cNvPr id="7171" name="Text Box 12"/>
          <p:cNvSpPr txBox="1">
            <a:spLocks noChangeArrowheads="1"/>
          </p:cNvSpPr>
          <p:nvPr/>
        </p:nvSpPr>
        <p:spPr bwMode="auto">
          <a:xfrm>
            <a:off x="156457" y="679627"/>
            <a:ext cx="43027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Aft>
                <a:spcPct val="10000"/>
              </a:spcAft>
            </a:pPr>
            <a:r>
              <a:rPr lang="en-CA" b="1" dirty="0">
                <a:solidFill>
                  <a:schemeClr val="accent6"/>
                </a:solidFill>
                <a:latin typeface="Arial" charset="0"/>
                <a:cs typeface="Arial" charset="0"/>
              </a:rPr>
              <a:t>3.1.3.1 </a:t>
            </a:r>
            <a:r>
              <a:rPr lang="fr-CA" b="1" dirty="0">
                <a:solidFill>
                  <a:schemeClr val="accent6"/>
                </a:solidFill>
                <a:latin typeface="Arial" charset="0"/>
                <a:cs typeface="Arial" charset="0"/>
              </a:rPr>
              <a:t>Le potentiel de repos</a:t>
            </a:r>
          </a:p>
        </p:txBody>
      </p:sp>
      <p:sp>
        <p:nvSpPr>
          <p:cNvPr id="7172" name="Text Box 9"/>
          <p:cNvSpPr txBox="1">
            <a:spLocks noChangeArrowheads="1"/>
          </p:cNvSpPr>
          <p:nvPr/>
        </p:nvSpPr>
        <p:spPr bwMode="auto">
          <a:xfrm>
            <a:off x="278167" y="2210855"/>
            <a:ext cx="3801806"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4625" indent="-174625">
              <a:defRPr sz="2400">
                <a:solidFill>
                  <a:schemeClr val="tx1"/>
                </a:solidFill>
                <a:latin typeface="Times New Roman" pitchFamily="18" charset="0"/>
              </a:defRPr>
            </a:lvl1pPr>
            <a:lvl2pPr marL="538163" indent="-1841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ts val="300"/>
              </a:spcBef>
              <a:buFontTx/>
              <a:buChar char="•"/>
            </a:pPr>
            <a:r>
              <a:rPr lang="fr-CA" sz="1800" b="1" i="1" dirty="0">
                <a:latin typeface="Arial" charset="0"/>
                <a:cs typeface="Arial" charset="0"/>
              </a:rPr>
              <a:t>Potentiel de membrane </a:t>
            </a:r>
            <a:r>
              <a:rPr lang="fr-CA" sz="1800" b="1" dirty="0">
                <a:latin typeface="Arial" charset="0"/>
                <a:cs typeface="Arial" charset="0"/>
              </a:rPr>
              <a:t>(V</a:t>
            </a:r>
            <a:r>
              <a:rPr lang="fr-CA" sz="1800" b="1" baseline="-16000" dirty="0">
                <a:latin typeface="Arial" charset="0"/>
                <a:cs typeface="Arial" charset="0"/>
              </a:rPr>
              <a:t>m</a:t>
            </a:r>
            <a:r>
              <a:rPr lang="fr-CA" sz="1800" b="1" dirty="0">
                <a:latin typeface="Arial" charset="0"/>
                <a:cs typeface="Arial" charset="0"/>
              </a:rPr>
              <a:t>) :</a:t>
            </a:r>
            <a:endParaRPr lang="fr-CA" sz="1800" dirty="0">
              <a:latin typeface="Arial" charset="0"/>
              <a:cs typeface="Arial" charset="0"/>
            </a:endParaRPr>
          </a:p>
          <a:p>
            <a:pPr>
              <a:spcBef>
                <a:spcPts val="0"/>
              </a:spcBef>
            </a:pPr>
            <a:r>
              <a:rPr lang="fr-CA" sz="1600" dirty="0">
                <a:latin typeface="Arial" charset="0"/>
                <a:cs typeface="Arial" charset="0"/>
              </a:rPr>
              <a:t>	Différence de potentiel de part et d’autre de la membrane plasmique.</a:t>
            </a:r>
          </a:p>
          <a:p>
            <a:pPr marL="361950" lvl="1" indent="-185738">
              <a:spcBef>
                <a:spcPts val="0"/>
              </a:spcBef>
              <a:buSzPct val="100000"/>
              <a:buFont typeface="Arial" pitchFamily="34" charset="0"/>
              <a:buChar char="−"/>
            </a:pPr>
            <a:r>
              <a:rPr lang="fr-CA" sz="1600" dirty="0">
                <a:latin typeface="Arial" charset="0"/>
                <a:cs typeface="Arial" charset="0"/>
              </a:rPr>
              <a:t>Par convention, V</a:t>
            </a:r>
            <a:r>
              <a:rPr lang="fr-CA" sz="2000" baseline="-10000" dirty="0">
                <a:latin typeface="Arial" charset="0"/>
                <a:cs typeface="Arial" charset="0"/>
              </a:rPr>
              <a:t>m</a:t>
            </a:r>
            <a:r>
              <a:rPr lang="fr-CA" sz="1600" dirty="0">
                <a:latin typeface="Arial" charset="0"/>
                <a:cs typeface="Arial" charset="0"/>
              </a:rPr>
              <a:t> = intérieur moins extérieur.</a:t>
            </a:r>
          </a:p>
          <a:p>
            <a:pPr marL="361950" lvl="1" indent="0">
              <a:spcAft>
                <a:spcPct val="50000"/>
              </a:spcAft>
              <a:buSzPct val="70000"/>
              <a:buFont typeface="Wingdings" pitchFamily="2" charset="2"/>
              <a:buNone/>
            </a:pPr>
            <a:r>
              <a:rPr lang="fr-CA" sz="1400" dirty="0">
                <a:latin typeface="Arial" charset="0"/>
                <a:cs typeface="Arial" charset="0"/>
              </a:rPr>
              <a:t>Ainsi, une valeur négative de V</a:t>
            </a:r>
            <a:r>
              <a:rPr lang="fr-CA" sz="1800" baseline="-10000" dirty="0">
                <a:latin typeface="Arial" charset="0"/>
                <a:cs typeface="Arial" charset="0"/>
              </a:rPr>
              <a:t>m</a:t>
            </a:r>
            <a:r>
              <a:rPr lang="fr-CA" sz="1400" baseline="-10000" dirty="0">
                <a:latin typeface="Arial" charset="0"/>
                <a:cs typeface="Arial" charset="0"/>
              </a:rPr>
              <a:t> </a:t>
            </a:r>
            <a:r>
              <a:rPr lang="fr-CA" sz="1400" dirty="0">
                <a:latin typeface="Arial" charset="0"/>
                <a:cs typeface="Arial" charset="0"/>
              </a:rPr>
              <a:t>implique une accumulation de charges négatives à la surface interne de la membrane et une accumulation </a:t>
            </a:r>
            <a:r>
              <a:rPr lang="fr-CA" sz="1400" u="sng" dirty="0">
                <a:latin typeface="Arial" charset="0"/>
                <a:cs typeface="Arial" charset="0"/>
              </a:rPr>
              <a:t>équivalente</a:t>
            </a:r>
            <a:r>
              <a:rPr lang="fr-CA" sz="1400" dirty="0">
                <a:latin typeface="Arial" charset="0"/>
                <a:cs typeface="Arial" charset="0"/>
              </a:rPr>
              <a:t> de charges positives à sa surface externe. Le voltage est </a:t>
            </a:r>
            <a:r>
              <a:rPr lang="fr-CA" sz="1400" u="sng" dirty="0">
                <a:latin typeface="Arial" charset="0"/>
                <a:cs typeface="Arial" charset="0"/>
              </a:rPr>
              <a:t>directement proportionnel</a:t>
            </a:r>
            <a:r>
              <a:rPr lang="fr-CA" sz="1400" dirty="0">
                <a:latin typeface="Arial" charset="0"/>
                <a:cs typeface="Arial" charset="0"/>
              </a:rPr>
              <a:t> à la quantité de charges ainsi séparées.</a:t>
            </a:r>
          </a:p>
        </p:txBody>
      </p:sp>
      <p:sp>
        <p:nvSpPr>
          <p:cNvPr id="7173" name="Text Box 13"/>
          <p:cNvSpPr txBox="1">
            <a:spLocks noChangeArrowheads="1"/>
          </p:cNvSpPr>
          <p:nvPr/>
        </p:nvSpPr>
        <p:spPr bwMode="auto">
          <a:xfrm>
            <a:off x="7823201" y="5757916"/>
            <a:ext cx="1157287" cy="314325"/>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400" b="1" dirty="0">
                <a:solidFill>
                  <a:schemeClr val="accent2"/>
                </a:solidFill>
                <a:latin typeface="Arial" charset="0"/>
              </a:rPr>
              <a:t>Figure 11.8</a:t>
            </a:r>
          </a:p>
        </p:txBody>
      </p:sp>
      <p:sp>
        <p:nvSpPr>
          <p:cNvPr id="7175" name="Text Box 21"/>
          <p:cNvSpPr txBox="1">
            <a:spLocks noChangeArrowheads="1"/>
          </p:cNvSpPr>
          <p:nvPr/>
        </p:nvSpPr>
        <p:spPr bwMode="auto">
          <a:xfrm>
            <a:off x="278167" y="5222186"/>
            <a:ext cx="5726113"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9388" indent="-179388">
              <a:tabLst>
                <a:tab pos="179388" algn="l"/>
              </a:tabLst>
              <a:defRPr sz="2400">
                <a:solidFill>
                  <a:schemeClr val="tx1"/>
                </a:solidFill>
                <a:latin typeface="Times New Roman" pitchFamily="18" charset="0"/>
              </a:defRPr>
            </a:lvl1pPr>
            <a:lvl2pPr marL="742950" indent="-285750">
              <a:tabLst>
                <a:tab pos="179388" algn="l"/>
              </a:tabLst>
              <a:defRPr sz="2400">
                <a:solidFill>
                  <a:schemeClr val="tx1"/>
                </a:solidFill>
                <a:latin typeface="Times New Roman" pitchFamily="18" charset="0"/>
              </a:defRPr>
            </a:lvl2pPr>
            <a:lvl3pPr marL="1143000" indent="-228600">
              <a:tabLst>
                <a:tab pos="179388" algn="l"/>
              </a:tabLst>
              <a:defRPr sz="2400">
                <a:solidFill>
                  <a:schemeClr val="tx1"/>
                </a:solidFill>
                <a:latin typeface="Times New Roman" pitchFamily="18" charset="0"/>
              </a:defRPr>
            </a:lvl3pPr>
            <a:lvl4pPr marL="1600200" indent="-228600">
              <a:tabLst>
                <a:tab pos="179388" algn="l"/>
              </a:tabLst>
              <a:defRPr sz="2400">
                <a:solidFill>
                  <a:schemeClr val="tx1"/>
                </a:solidFill>
                <a:latin typeface="Times New Roman" pitchFamily="18" charset="0"/>
              </a:defRPr>
            </a:lvl4pPr>
            <a:lvl5pPr marL="2057400" indent="-228600">
              <a:tabLst>
                <a:tab pos="179388"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179388"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179388"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179388"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179388" algn="l"/>
              </a:tabLst>
              <a:defRPr sz="2400">
                <a:solidFill>
                  <a:schemeClr val="tx1"/>
                </a:solidFill>
                <a:latin typeface="Times New Roman" pitchFamily="18" charset="0"/>
              </a:defRPr>
            </a:lvl9pPr>
          </a:lstStyle>
          <a:p>
            <a:pPr>
              <a:buFontTx/>
              <a:buChar char="•"/>
            </a:pPr>
            <a:r>
              <a:rPr lang="fr-CA" sz="1800" b="1" i="1" dirty="0">
                <a:latin typeface="Arial" charset="0"/>
              </a:rPr>
              <a:t>Potentiel de repos</a:t>
            </a:r>
            <a:r>
              <a:rPr lang="fr-CA" sz="1800" b="1" dirty="0">
                <a:latin typeface="Arial" charset="0"/>
              </a:rPr>
              <a:t> (V</a:t>
            </a:r>
            <a:r>
              <a:rPr lang="fr-CA" sz="1800" b="1" baseline="-16000" dirty="0">
                <a:latin typeface="Arial" charset="0"/>
              </a:rPr>
              <a:t>r</a:t>
            </a:r>
            <a:r>
              <a:rPr lang="fr-CA" sz="1800" b="1" dirty="0">
                <a:latin typeface="Arial" charset="0"/>
              </a:rPr>
              <a:t>) :</a:t>
            </a:r>
            <a:endParaRPr lang="fr-CA" sz="1800" dirty="0">
              <a:latin typeface="Arial" charset="0"/>
            </a:endParaRPr>
          </a:p>
          <a:p>
            <a:r>
              <a:rPr lang="fr-CA" sz="1600" dirty="0">
                <a:latin typeface="Arial" charset="0"/>
              </a:rPr>
              <a:t>	Potentiel de membrane dans un neurone au repos.</a:t>
            </a:r>
          </a:p>
          <a:p>
            <a:r>
              <a:rPr lang="fr-CA" sz="1600" dirty="0">
                <a:latin typeface="Arial" charset="0"/>
              </a:rPr>
              <a:t>	V</a:t>
            </a:r>
            <a:r>
              <a:rPr lang="fr-CA" sz="2000" baseline="-10000" dirty="0">
                <a:latin typeface="Arial" charset="0"/>
              </a:rPr>
              <a:t>r</a:t>
            </a:r>
            <a:r>
              <a:rPr lang="fr-CA" sz="1600" dirty="0">
                <a:latin typeface="Arial" charset="0"/>
              </a:rPr>
              <a:t> ≈ </a:t>
            </a:r>
            <a:r>
              <a:rPr lang="fr-CA" sz="1600" dirty="0">
                <a:latin typeface="Arial" charset="0"/>
                <a:sym typeface="Symbol" pitchFamily="18" charset="2"/>
              </a:rPr>
              <a:t></a:t>
            </a:r>
            <a:r>
              <a:rPr lang="fr-CA" sz="1600" dirty="0">
                <a:latin typeface="Arial" charset="0"/>
              </a:rPr>
              <a:t>70 mV à </a:t>
            </a:r>
            <a:r>
              <a:rPr lang="fr-CA" sz="1600" dirty="0">
                <a:latin typeface="Arial" charset="0"/>
                <a:sym typeface="Symbol" pitchFamily="18" charset="2"/>
              </a:rPr>
              <a:t></a:t>
            </a:r>
            <a:r>
              <a:rPr lang="fr-CA" sz="1600" dirty="0">
                <a:latin typeface="Arial" charset="0"/>
              </a:rPr>
              <a:t>80 mV dans la plupart des neurones.</a:t>
            </a:r>
          </a:p>
        </p:txBody>
      </p:sp>
      <p:pic>
        <p:nvPicPr>
          <p:cNvPr id="30722" name="Picture 2" descr="C:\Users\mdesilets\Downloads\figures_chapitre11\chapitre_11\09_Fig_11-7_p_450.jpg"/>
          <p:cNvPicPr>
            <a:picLocks noChangeAspect="1" noChangeArrowheads="1"/>
          </p:cNvPicPr>
          <p:nvPr/>
        </p:nvPicPr>
        <p:blipFill rotWithShape="1">
          <a:blip r:embed="rId3">
            <a:extLst>
              <a:ext uri="{28A0092B-C50C-407E-A947-70E740481C1C}">
                <a14:useLocalDpi xmlns:a14="http://schemas.microsoft.com/office/drawing/2010/main" val="0"/>
              </a:ext>
            </a:extLst>
          </a:blip>
          <a:srcRect l="3717" t="3674" r="6535" b="30712"/>
          <a:stretch/>
        </p:blipFill>
        <p:spPr bwMode="auto">
          <a:xfrm>
            <a:off x="4294964" y="1809162"/>
            <a:ext cx="4685524" cy="3683588"/>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9">
            <a:extLst>
              <a:ext uri="{FF2B5EF4-FFF2-40B4-BE49-F238E27FC236}">
                <a16:creationId xmlns:a16="http://schemas.microsoft.com/office/drawing/2014/main" id="{8DD593AC-6A10-467E-97BF-ED3792A5276A}"/>
              </a:ext>
            </a:extLst>
          </p:cNvPr>
          <p:cNvSpPr txBox="1">
            <a:spLocks noChangeArrowheads="1"/>
          </p:cNvSpPr>
          <p:nvPr/>
        </p:nvSpPr>
        <p:spPr bwMode="auto">
          <a:xfrm>
            <a:off x="370017" y="1071967"/>
            <a:ext cx="861047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4625" indent="-174625">
              <a:defRPr sz="2400">
                <a:solidFill>
                  <a:schemeClr val="tx1"/>
                </a:solidFill>
                <a:latin typeface="Times New Roman" pitchFamily="18" charset="0"/>
              </a:defRPr>
            </a:lvl1pPr>
            <a:lvl2pPr marL="538163" indent="-1841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buFontTx/>
              <a:buChar char="•"/>
            </a:pPr>
            <a:r>
              <a:rPr lang="fr-CA" sz="1800" b="1" i="1" dirty="0">
                <a:latin typeface="Arial" charset="0"/>
                <a:cs typeface="Arial" charset="0"/>
              </a:rPr>
              <a:t>Voltage </a:t>
            </a:r>
            <a:r>
              <a:rPr lang="fr-CA" sz="1800" b="1" dirty="0">
                <a:latin typeface="Arial" charset="0"/>
                <a:cs typeface="Arial" charset="0"/>
              </a:rPr>
              <a:t>:</a:t>
            </a:r>
            <a:endParaRPr lang="fr-CA" sz="1800" dirty="0">
              <a:latin typeface="Arial" charset="0"/>
              <a:cs typeface="Arial" charset="0"/>
            </a:endParaRPr>
          </a:p>
          <a:p>
            <a:pPr>
              <a:spcBef>
                <a:spcPts val="0"/>
              </a:spcBef>
            </a:pPr>
            <a:r>
              <a:rPr lang="fr-CA" sz="1600" dirty="0">
                <a:latin typeface="Arial" charset="0"/>
                <a:cs typeface="Arial" charset="0"/>
              </a:rPr>
              <a:t>	Énergie potentielle électrique, due à une séparation de charges.</a:t>
            </a:r>
          </a:p>
          <a:p>
            <a:pPr marL="361950" lvl="1" indent="-185738">
              <a:spcBef>
                <a:spcPts val="0"/>
              </a:spcBef>
              <a:buSzPct val="100000"/>
              <a:buFont typeface="Arial" pitchFamily="34" charset="0"/>
              <a:buChar char="−"/>
            </a:pPr>
            <a:r>
              <a:rPr lang="fr-CA" sz="1600" dirty="0">
                <a:latin typeface="Arial" charset="0"/>
                <a:cs typeface="Arial" charset="0"/>
              </a:rPr>
              <a:t>Mesuré comme différence de potentiel entre deux points.</a:t>
            </a:r>
          </a:p>
          <a:p>
            <a:pPr marL="361950" lvl="1" indent="-185738">
              <a:spcBef>
                <a:spcPts val="0"/>
              </a:spcBef>
              <a:spcAft>
                <a:spcPts val="600"/>
              </a:spcAft>
              <a:buSzPct val="100000"/>
              <a:buFont typeface="Arial" pitchFamily="34" charset="0"/>
              <a:buChar char="−"/>
            </a:pPr>
            <a:r>
              <a:rPr lang="fr-CA" sz="1600" dirty="0">
                <a:latin typeface="Arial" charset="0"/>
                <a:cs typeface="Arial" charset="0"/>
              </a:rPr>
              <a:t>Unités: volts (V) ou millivolts (mV)</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9"/>
          <p:cNvSpPr txBox="1">
            <a:spLocks noChangeArrowheads="1"/>
          </p:cNvSpPr>
          <p:nvPr/>
        </p:nvSpPr>
        <p:spPr bwMode="auto">
          <a:xfrm>
            <a:off x="180974" y="175847"/>
            <a:ext cx="8763733" cy="1461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4625" indent="-174625">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Aft>
                <a:spcPct val="25000"/>
              </a:spcAft>
              <a:buFontTx/>
              <a:buChar char="•"/>
            </a:pPr>
            <a:r>
              <a:rPr lang="fr-CA" sz="2000" b="1" u="sng" dirty="0">
                <a:latin typeface="Arial" charset="0"/>
                <a:cs typeface="Arial" charset="0"/>
              </a:rPr>
              <a:t>Fondements du potentiel de repos</a:t>
            </a:r>
          </a:p>
          <a:p>
            <a:r>
              <a:rPr lang="fr-CA" sz="1600" dirty="0">
                <a:latin typeface="Arial" charset="0"/>
                <a:cs typeface="Arial" charset="0"/>
              </a:rPr>
              <a:t>	Le potentiel de membrane est dû à une séparation de charges de part et d’autre de la membrane plasmique. La quantité de charges ainsi séparées dépend de deux facteurs :</a:t>
            </a:r>
          </a:p>
          <a:p>
            <a:r>
              <a:rPr lang="fr-CA" sz="1600" dirty="0">
                <a:latin typeface="Arial" charset="0"/>
                <a:cs typeface="Arial" charset="0"/>
              </a:rPr>
              <a:t>	i)  Gradient de concentrations ioniques</a:t>
            </a:r>
          </a:p>
          <a:p>
            <a:r>
              <a:rPr lang="fr-CA" sz="1600" dirty="0">
                <a:latin typeface="Arial" charset="0"/>
                <a:cs typeface="Arial" charset="0"/>
              </a:rPr>
              <a:t>	ii) Perméabilité relative de la membrane à ces ions</a:t>
            </a:r>
          </a:p>
        </p:txBody>
      </p:sp>
      <p:sp>
        <p:nvSpPr>
          <p:cNvPr id="8197" name="Text Box 14"/>
          <p:cNvSpPr txBox="1">
            <a:spLocks noChangeArrowheads="1"/>
          </p:cNvSpPr>
          <p:nvPr/>
        </p:nvSpPr>
        <p:spPr bwMode="auto">
          <a:xfrm>
            <a:off x="180974" y="5021998"/>
            <a:ext cx="8892081" cy="124649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14375">
              <a:defRPr sz="2400">
                <a:solidFill>
                  <a:schemeClr val="tx1"/>
                </a:solidFill>
                <a:latin typeface="Times New Roman" pitchFamily="18" charset="0"/>
              </a:defRPr>
            </a:lvl1pPr>
            <a:lvl2pPr marL="298450" indent="-184150" defTabSz="714375">
              <a:defRPr sz="2400">
                <a:solidFill>
                  <a:schemeClr val="tx1"/>
                </a:solidFill>
                <a:latin typeface="Times New Roman" pitchFamily="18" charset="0"/>
              </a:defRPr>
            </a:lvl2pPr>
            <a:lvl3pPr marL="1143000" indent="-228600" defTabSz="714375">
              <a:defRPr sz="2400">
                <a:solidFill>
                  <a:schemeClr val="tx1"/>
                </a:solidFill>
                <a:latin typeface="Times New Roman" pitchFamily="18" charset="0"/>
              </a:defRPr>
            </a:lvl3pPr>
            <a:lvl4pPr marL="1600200" indent="-228600" defTabSz="714375">
              <a:defRPr sz="2400">
                <a:solidFill>
                  <a:schemeClr val="tx1"/>
                </a:solidFill>
                <a:latin typeface="Times New Roman" pitchFamily="18" charset="0"/>
              </a:defRPr>
            </a:lvl4pPr>
            <a:lvl5pPr marL="2057400" indent="-228600" defTabSz="714375">
              <a:defRPr sz="2400">
                <a:solidFill>
                  <a:schemeClr val="tx1"/>
                </a:solidFill>
                <a:latin typeface="Times New Roman" pitchFamily="18" charset="0"/>
              </a:defRPr>
            </a:lvl5pPr>
            <a:lvl6pPr marL="2514600" indent="-228600" defTabSz="714375" eaLnBrk="0" fontAlgn="base" hangingPunct="0">
              <a:spcBef>
                <a:spcPct val="0"/>
              </a:spcBef>
              <a:spcAft>
                <a:spcPct val="0"/>
              </a:spcAft>
              <a:defRPr sz="2400">
                <a:solidFill>
                  <a:schemeClr val="tx1"/>
                </a:solidFill>
                <a:latin typeface="Times New Roman" pitchFamily="18" charset="0"/>
              </a:defRPr>
            </a:lvl6pPr>
            <a:lvl7pPr marL="2971800" indent="-228600" defTabSz="714375" eaLnBrk="0" fontAlgn="base" hangingPunct="0">
              <a:spcBef>
                <a:spcPct val="0"/>
              </a:spcBef>
              <a:spcAft>
                <a:spcPct val="0"/>
              </a:spcAft>
              <a:defRPr sz="2400">
                <a:solidFill>
                  <a:schemeClr val="tx1"/>
                </a:solidFill>
                <a:latin typeface="Times New Roman" pitchFamily="18" charset="0"/>
              </a:defRPr>
            </a:lvl7pPr>
            <a:lvl8pPr marL="3429000" indent="-228600" defTabSz="714375" eaLnBrk="0" fontAlgn="base" hangingPunct="0">
              <a:spcBef>
                <a:spcPct val="0"/>
              </a:spcBef>
              <a:spcAft>
                <a:spcPct val="0"/>
              </a:spcAft>
              <a:defRPr sz="2400">
                <a:solidFill>
                  <a:schemeClr val="tx1"/>
                </a:solidFill>
                <a:latin typeface="Times New Roman" pitchFamily="18" charset="0"/>
              </a:defRPr>
            </a:lvl8pPr>
            <a:lvl9pPr marL="3886200" indent="-228600" defTabSz="714375" eaLnBrk="0" fontAlgn="base" hangingPunct="0">
              <a:spcBef>
                <a:spcPct val="0"/>
              </a:spcBef>
              <a:spcAft>
                <a:spcPct val="0"/>
              </a:spcAft>
              <a:defRPr sz="2400">
                <a:solidFill>
                  <a:schemeClr val="tx1"/>
                </a:solidFill>
                <a:latin typeface="Times New Roman" pitchFamily="18" charset="0"/>
              </a:defRPr>
            </a:lvl9pPr>
          </a:lstStyle>
          <a:p>
            <a:pPr>
              <a:spcAft>
                <a:spcPts val="300"/>
              </a:spcAft>
            </a:pPr>
            <a:r>
              <a:rPr lang="fr-CA" sz="1400" b="1" dirty="0">
                <a:latin typeface="Arial" charset="0"/>
                <a:cs typeface="Arial" charset="0"/>
              </a:rPr>
              <a:t>Principe d’</a:t>
            </a:r>
            <a:r>
              <a:rPr lang="fr-CA" sz="1400" b="1" i="1" dirty="0">
                <a:latin typeface="Arial" charset="0"/>
                <a:cs typeface="Arial" charset="0"/>
              </a:rPr>
              <a:t>électroneutralité </a:t>
            </a:r>
            <a:r>
              <a:rPr lang="fr-CA" sz="1400" b="1" dirty="0">
                <a:latin typeface="Arial" charset="0"/>
                <a:cs typeface="Arial" charset="0"/>
              </a:rPr>
              <a:t>: </a:t>
            </a:r>
            <a:r>
              <a:rPr lang="fr-CA" sz="1400" dirty="0">
                <a:latin typeface="Arial" charset="0"/>
                <a:cs typeface="Arial" charset="0"/>
              </a:rPr>
              <a:t>dans une solution d’électrolytes, le nombre total de cations (+) est égal au nombre total d’anions (−).</a:t>
            </a:r>
          </a:p>
          <a:p>
            <a:pPr marL="269875" lvl="1" indent="-176213">
              <a:spcAft>
                <a:spcPts val="300"/>
              </a:spcAft>
              <a:buFontTx/>
              <a:buChar char="•"/>
            </a:pPr>
            <a:r>
              <a:rPr lang="fr-CA" sz="1400" dirty="0">
                <a:latin typeface="Arial" charset="0"/>
                <a:cs typeface="Arial" charset="0"/>
              </a:rPr>
              <a:t>Il y a séparation de charges à un niveau microscopique quand les ions traversent une membrane sélective.</a:t>
            </a:r>
          </a:p>
          <a:p>
            <a:pPr marL="269875" lvl="1" indent="-176213">
              <a:spcAft>
                <a:spcPct val="25000"/>
              </a:spcAft>
              <a:buFontTx/>
              <a:buChar char="•"/>
            </a:pPr>
            <a:r>
              <a:rPr lang="fr-CA" sz="1400" dirty="0">
                <a:latin typeface="Arial" charset="0"/>
                <a:cs typeface="Arial" charset="0"/>
              </a:rPr>
              <a:t>Cette séparation implique </a:t>
            </a:r>
            <a:r>
              <a:rPr lang="fr-CA" sz="1400" u="sng" dirty="0">
                <a:latin typeface="Arial" charset="0"/>
                <a:cs typeface="Arial" charset="0"/>
              </a:rPr>
              <a:t>nécessairement</a:t>
            </a:r>
            <a:r>
              <a:rPr lang="fr-CA" sz="1400" dirty="0">
                <a:latin typeface="Arial" charset="0"/>
                <a:cs typeface="Arial" charset="0"/>
              </a:rPr>
              <a:t> que le nombre de charges (+) en excès d’un côté de la membrane est identique au nombre de charges (−) en excès de l’autre côté.</a:t>
            </a:r>
          </a:p>
        </p:txBody>
      </p:sp>
      <p:sp>
        <p:nvSpPr>
          <p:cNvPr id="9" name="TextBox 8"/>
          <p:cNvSpPr txBox="1"/>
          <p:nvPr/>
        </p:nvSpPr>
        <p:spPr>
          <a:xfrm>
            <a:off x="606302" y="4313877"/>
            <a:ext cx="8006862" cy="561692"/>
          </a:xfrm>
          <a:prstGeom prst="rect">
            <a:avLst/>
          </a:prstGeom>
          <a:noFill/>
        </p:spPr>
        <p:txBody>
          <a:bodyPr wrap="square" rtlCol="0">
            <a:spAutoFit/>
          </a:bodyPr>
          <a:lstStyle/>
          <a:p>
            <a:r>
              <a:rPr lang="fr-CA" sz="1400" i="1" dirty="0">
                <a:latin typeface="+mj-lt"/>
              </a:rPr>
              <a:t>A</a:t>
            </a:r>
            <a:r>
              <a:rPr lang="fr-CA" sz="1400" i="1" baseline="30000" dirty="0">
                <a:latin typeface="+mj-lt"/>
              </a:rPr>
              <a:t>‒</a:t>
            </a:r>
            <a:r>
              <a:rPr lang="fr-CA" sz="1400" i="1" dirty="0">
                <a:latin typeface="+mj-lt"/>
              </a:rPr>
              <a:t> : anions autres que Cl</a:t>
            </a:r>
            <a:r>
              <a:rPr lang="fr-CA" sz="1400" i="1" baseline="30000" dirty="0">
                <a:latin typeface="+mj-lt"/>
              </a:rPr>
              <a:t>‒</a:t>
            </a:r>
            <a:r>
              <a:rPr lang="fr-CA" sz="1400" i="1" dirty="0">
                <a:latin typeface="+mj-lt"/>
              </a:rPr>
              <a:t> (ex.: HCO</a:t>
            </a:r>
            <a:r>
              <a:rPr lang="fr-CA" sz="1400" i="1" baseline="-25000" dirty="0">
                <a:latin typeface="+mj-lt"/>
              </a:rPr>
              <a:t>3</a:t>
            </a:r>
            <a:r>
              <a:rPr lang="fr-CA" sz="1400" i="1" baseline="30000" dirty="0">
                <a:latin typeface="+mj-lt"/>
              </a:rPr>
              <a:t>−</a:t>
            </a:r>
            <a:r>
              <a:rPr lang="fr-CA" sz="1400" i="1" dirty="0">
                <a:latin typeface="+mj-lt"/>
              </a:rPr>
              <a:t>, H</a:t>
            </a:r>
            <a:r>
              <a:rPr lang="fr-CA" sz="1400" i="1" baseline="-25000" dirty="0">
                <a:latin typeface="+mj-lt"/>
              </a:rPr>
              <a:t>2</a:t>
            </a:r>
            <a:r>
              <a:rPr lang="fr-CA" sz="1400" i="1" dirty="0">
                <a:latin typeface="+mj-lt"/>
              </a:rPr>
              <a:t>PO</a:t>
            </a:r>
            <a:r>
              <a:rPr lang="fr-CA" sz="1400" i="1" baseline="-25000" dirty="0">
                <a:latin typeface="+mj-lt"/>
              </a:rPr>
              <a:t>4</a:t>
            </a:r>
            <a:r>
              <a:rPr lang="fr-CA" sz="1400" i="1" baseline="30000" dirty="0">
                <a:latin typeface="+mj-lt"/>
              </a:rPr>
              <a:t>−</a:t>
            </a:r>
            <a:r>
              <a:rPr lang="fr-CA" sz="1400" i="1" dirty="0">
                <a:latin typeface="+mj-lt"/>
              </a:rPr>
              <a:t>, protéines chargées négativement).</a:t>
            </a:r>
          </a:p>
          <a:p>
            <a:pPr>
              <a:spcBef>
                <a:spcPts val="300"/>
              </a:spcBef>
              <a:tabLst>
                <a:tab pos="1617663" algn="l"/>
              </a:tabLst>
            </a:pPr>
            <a:r>
              <a:rPr lang="fr-CA" sz="1400" i="1" dirty="0">
                <a:latin typeface="+mj-lt"/>
              </a:rPr>
              <a:t>Si l’on considère que K</a:t>
            </a:r>
            <a:r>
              <a:rPr lang="fr-CA" sz="1400" i="1" baseline="30000" dirty="0">
                <a:latin typeface="+mj-lt"/>
              </a:rPr>
              <a:t>+</a:t>
            </a:r>
            <a:r>
              <a:rPr lang="fr-CA" sz="1400" i="1" dirty="0">
                <a:latin typeface="+mj-lt"/>
              </a:rPr>
              <a:t> et Na</a:t>
            </a:r>
            <a:r>
              <a:rPr lang="fr-CA" sz="1400" i="1" baseline="30000" dirty="0">
                <a:latin typeface="+mj-lt"/>
              </a:rPr>
              <a:t>+</a:t>
            </a:r>
            <a:r>
              <a:rPr lang="fr-CA" sz="1400" i="1" dirty="0">
                <a:latin typeface="+mj-lt"/>
              </a:rPr>
              <a:t> sont les principaux cations </a:t>
            </a:r>
            <a:r>
              <a:rPr lang="fr-CA" sz="1400" dirty="0">
                <a:latin typeface="+mj-lt"/>
                <a:sym typeface="Symbol"/>
              </a:rPr>
              <a:t></a:t>
            </a:r>
            <a:r>
              <a:rPr lang="fr-CA" sz="1400" dirty="0">
                <a:latin typeface="+mj-lt"/>
              </a:rPr>
              <a:t> </a:t>
            </a:r>
            <a:r>
              <a:rPr lang="fr-CA" sz="1400" i="1" dirty="0">
                <a:latin typeface="+mj-lt"/>
              </a:rPr>
              <a:t>[Na</a:t>
            </a:r>
            <a:r>
              <a:rPr lang="fr-CA" sz="1400" i="1" baseline="30000" dirty="0">
                <a:latin typeface="+mj-lt"/>
              </a:rPr>
              <a:t>+</a:t>
            </a:r>
            <a:r>
              <a:rPr lang="fr-CA" sz="1400" i="1" dirty="0">
                <a:latin typeface="+mj-lt"/>
              </a:rPr>
              <a:t>] + [K</a:t>
            </a:r>
            <a:r>
              <a:rPr lang="fr-CA" sz="1400" i="1" baseline="30000" dirty="0">
                <a:latin typeface="+mj-lt"/>
              </a:rPr>
              <a:t>+</a:t>
            </a:r>
            <a:r>
              <a:rPr lang="fr-CA" sz="1400" i="1" dirty="0">
                <a:latin typeface="+mj-lt"/>
              </a:rPr>
              <a:t>] = [Cl</a:t>
            </a:r>
            <a:r>
              <a:rPr lang="fr-CA" sz="1400" i="1" baseline="30000" dirty="0">
                <a:latin typeface="+mj-lt"/>
              </a:rPr>
              <a:t>−</a:t>
            </a:r>
            <a:r>
              <a:rPr lang="fr-CA" sz="1400" i="1" dirty="0">
                <a:latin typeface="+mj-lt"/>
              </a:rPr>
              <a:t>] + [A</a:t>
            </a:r>
            <a:r>
              <a:rPr lang="fr-CA" sz="1400" i="1" baseline="30000" dirty="0">
                <a:latin typeface="+mj-lt"/>
              </a:rPr>
              <a:t>−</a:t>
            </a:r>
            <a:r>
              <a:rPr lang="fr-CA" sz="1400" i="1" dirty="0">
                <a:latin typeface="+mj-lt"/>
              </a:rPr>
              <a:t>]</a:t>
            </a:r>
            <a:endParaRPr lang="fr-CA" sz="1400" i="1" baseline="30000" dirty="0">
              <a:latin typeface="+mj-lt"/>
            </a:endParaRPr>
          </a:p>
        </p:txBody>
      </p:sp>
      <p:pic>
        <p:nvPicPr>
          <p:cNvPr id="2" name="Picture 1">
            <a:extLst>
              <a:ext uri="{FF2B5EF4-FFF2-40B4-BE49-F238E27FC236}">
                <a16:creationId xmlns:a16="http://schemas.microsoft.com/office/drawing/2014/main" id="{0222FFE0-7CAE-4F8D-8C2C-BFD92C414DC8}"/>
              </a:ext>
            </a:extLst>
          </p:cNvPr>
          <p:cNvPicPr>
            <a:picLocks noChangeAspect="1"/>
          </p:cNvPicPr>
          <p:nvPr/>
        </p:nvPicPr>
        <p:blipFill rotWithShape="1">
          <a:blip r:embed="rId3"/>
          <a:srcRect l="2080" t="3252" r="1878" b="4392"/>
          <a:stretch/>
        </p:blipFill>
        <p:spPr>
          <a:xfrm>
            <a:off x="629257" y="1615963"/>
            <a:ext cx="7999663" cy="268214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http://cw2.erpi.com/cw/marieb/userfiles/10_Fig_11_8_p_451.jpg"/>
          <p:cNvPicPr>
            <a:picLocks noChangeAspect="1" noChangeArrowheads="1"/>
          </p:cNvPicPr>
          <p:nvPr/>
        </p:nvPicPr>
        <p:blipFill>
          <a:blip r:embed="rId3" cstate="print"/>
          <a:srcRect b="3024"/>
          <a:stretch>
            <a:fillRect/>
          </a:stretch>
        </p:blipFill>
        <p:spPr bwMode="auto">
          <a:xfrm>
            <a:off x="2044228" y="191480"/>
            <a:ext cx="5055543" cy="6248733"/>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283779" y="226157"/>
            <a:ext cx="8600090" cy="6027804"/>
          </a:xfrm>
          <a:prstGeom prst="rect">
            <a:avLst/>
          </a:prstGeom>
          <a:noFill/>
          <a:ln w="635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14375">
              <a:defRPr sz="2400">
                <a:solidFill>
                  <a:schemeClr val="tx1"/>
                </a:solidFill>
                <a:latin typeface="Times New Roman" pitchFamily="18" charset="0"/>
              </a:defRPr>
            </a:lvl1pPr>
            <a:lvl2pPr marL="350838" indent="-184150" defTabSz="714375">
              <a:defRPr sz="2400">
                <a:solidFill>
                  <a:schemeClr val="tx1"/>
                </a:solidFill>
                <a:latin typeface="Times New Roman" pitchFamily="18" charset="0"/>
              </a:defRPr>
            </a:lvl2pPr>
            <a:lvl3pPr marL="639763" indent="-174625" defTabSz="714375">
              <a:defRPr sz="2400">
                <a:solidFill>
                  <a:schemeClr val="tx1"/>
                </a:solidFill>
                <a:latin typeface="Times New Roman" pitchFamily="18" charset="0"/>
              </a:defRPr>
            </a:lvl3pPr>
            <a:lvl4pPr marL="1600200" indent="-228600" defTabSz="714375">
              <a:defRPr sz="2400">
                <a:solidFill>
                  <a:schemeClr val="tx1"/>
                </a:solidFill>
                <a:latin typeface="Times New Roman" pitchFamily="18" charset="0"/>
              </a:defRPr>
            </a:lvl4pPr>
            <a:lvl5pPr marL="2057400" indent="-228600" defTabSz="714375">
              <a:defRPr sz="2400">
                <a:solidFill>
                  <a:schemeClr val="tx1"/>
                </a:solidFill>
                <a:latin typeface="Times New Roman" pitchFamily="18" charset="0"/>
              </a:defRPr>
            </a:lvl5pPr>
            <a:lvl6pPr marL="2514600" indent="-228600" defTabSz="714375" eaLnBrk="0" fontAlgn="base" hangingPunct="0">
              <a:spcBef>
                <a:spcPct val="0"/>
              </a:spcBef>
              <a:spcAft>
                <a:spcPct val="0"/>
              </a:spcAft>
              <a:defRPr sz="2400">
                <a:solidFill>
                  <a:schemeClr val="tx1"/>
                </a:solidFill>
                <a:latin typeface="Times New Roman" pitchFamily="18" charset="0"/>
              </a:defRPr>
            </a:lvl6pPr>
            <a:lvl7pPr marL="2971800" indent="-228600" defTabSz="714375" eaLnBrk="0" fontAlgn="base" hangingPunct="0">
              <a:spcBef>
                <a:spcPct val="0"/>
              </a:spcBef>
              <a:spcAft>
                <a:spcPct val="0"/>
              </a:spcAft>
              <a:defRPr sz="2400">
                <a:solidFill>
                  <a:schemeClr val="tx1"/>
                </a:solidFill>
                <a:latin typeface="Times New Roman" pitchFamily="18" charset="0"/>
              </a:defRPr>
            </a:lvl7pPr>
            <a:lvl8pPr marL="3429000" indent="-228600" defTabSz="714375" eaLnBrk="0" fontAlgn="base" hangingPunct="0">
              <a:spcBef>
                <a:spcPct val="0"/>
              </a:spcBef>
              <a:spcAft>
                <a:spcPct val="0"/>
              </a:spcAft>
              <a:defRPr sz="2400">
                <a:solidFill>
                  <a:schemeClr val="tx1"/>
                </a:solidFill>
                <a:latin typeface="Times New Roman" pitchFamily="18" charset="0"/>
              </a:defRPr>
            </a:lvl8pPr>
            <a:lvl9pPr marL="3886200" indent="-228600" defTabSz="714375" eaLnBrk="0" fontAlgn="base" hangingPunct="0">
              <a:spcBef>
                <a:spcPct val="0"/>
              </a:spcBef>
              <a:spcAft>
                <a:spcPct val="0"/>
              </a:spcAft>
              <a:defRPr sz="2400">
                <a:solidFill>
                  <a:schemeClr val="tx1"/>
                </a:solidFill>
                <a:latin typeface="Times New Roman" pitchFamily="18" charset="0"/>
              </a:defRPr>
            </a:lvl9pPr>
          </a:lstStyle>
          <a:p>
            <a:pPr marL="898525" indent="-898525">
              <a:lnSpc>
                <a:spcPct val="90000"/>
              </a:lnSpc>
              <a:spcAft>
                <a:spcPct val="30000"/>
              </a:spcAft>
            </a:pPr>
            <a:r>
              <a:rPr lang="fr-CA" sz="1800" b="1" i="1" dirty="0">
                <a:latin typeface="Arial" charset="0"/>
                <a:cs typeface="Arial" charset="0"/>
              </a:rPr>
              <a:t>Cas #1</a:t>
            </a:r>
            <a:r>
              <a:rPr lang="fr-CA" sz="1800" b="1" dirty="0">
                <a:latin typeface="Arial" charset="0"/>
                <a:cs typeface="Arial" charset="0"/>
              </a:rPr>
              <a:t>	Supposons que la membrane n’est perméable qu’aux </a:t>
            </a:r>
            <a:r>
              <a:rPr lang="fr-CA" sz="1800" b="1" u="sng" dirty="0">
                <a:latin typeface="Arial" charset="0"/>
                <a:cs typeface="Arial" charset="0"/>
              </a:rPr>
              <a:t>ions K</a:t>
            </a:r>
            <a:r>
              <a:rPr lang="fr-CA" sz="1800" b="1" u="sng" baseline="30000" dirty="0">
                <a:latin typeface="Arial" charset="0"/>
                <a:cs typeface="Arial" charset="0"/>
              </a:rPr>
              <a:t>+</a:t>
            </a:r>
            <a:r>
              <a:rPr lang="fr-CA" sz="1800" b="1" dirty="0">
                <a:latin typeface="Arial" charset="0"/>
                <a:cs typeface="Arial" charset="0"/>
              </a:rPr>
              <a:t> </a:t>
            </a:r>
          </a:p>
          <a:p>
            <a:pPr marL="1079500" indent="-180975">
              <a:lnSpc>
                <a:spcPct val="90000"/>
              </a:lnSpc>
              <a:spcAft>
                <a:spcPct val="30000"/>
              </a:spcAft>
            </a:pPr>
            <a:r>
              <a:rPr lang="fr-CA" sz="2000" dirty="0">
                <a:latin typeface="Arial" charset="0"/>
                <a:cs typeface="Arial" charset="0"/>
              </a:rPr>
              <a:t>(avec </a:t>
            </a:r>
            <a:r>
              <a:rPr lang="fr-CA" sz="1800" dirty="0">
                <a:latin typeface="Arial" charset="0"/>
                <a:cs typeface="Arial" charset="0"/>
              </a:rPr>
              <a:t>[</a:t>
            </a:r>
            <a:r>
              <a:rPr lang="fr-CA" sz="1800" dirty="0">
                <a:latin typeface="Arial" charset="0"/>
              </a:rPr>
              <a:t>K</a:t>
            </a:r>
            <a:r>
              <a:rPr lang="fr-CA" sz="1800" baseline="30000" dirty="0">
                <a:latin typeface="Arial" charset="0"/>
              </a:rPr>
              <a:t>+</a:t>
            </a:r>
            <a:r>
              <a:rPr lang="fr-CA" sz="1800" dirty="0">
                <a:latin typeface="Arial" charset="0"/>
              </a:rPr>
              <a:t>]</a:t>
            </a:r>
            <a:r>
              <a:rPr lang="fr-CA" sz="1800" baseline="-10000" dirty="0">
                <a:latin typeface="Arial" charset="0"/>
              </a:rPr>
              <a:t>in</a:t>
            </a:r>
            <a:r>
              <a:rPr lang="fr-CA" sz="1800" dirty="0">
                <a:latin typeface="Arial" charset="0"/>
              </a:rPr>
              <a:t> &gt; [K</a:t>
            </a:r>
            <a:r>
              <a:rPr lang="fr-CA" sz="1800" baseline="30000" dirty="0">
                <a:latin typeface="Arial" charset="0"/>
              </a:rPr>
              <a:t>+</a:t>
            </a:r>
            <a:r>
              <a:rPr lang="fr-CA" sz="1800" dirty="0">
                <a:latin typeface="Arial" charset="0"/>
              </a:rPr>
              <a:t>]</a:t>
            </a:r>
            <a:r>
              <a:rPr lang="fr-CA" sz="1800" baseline="-10000" dirty="0" err="1">
                <a:latin typeface="Arial" charset="0"/>
              </a:rPr>
              <a:t>ext</a:t>
            </a:r>
            <a:r>
              <a:rPr lang="fr-CA" sz="1800" baseline="-10000" dirty="0">
                <a:latin typeface="Arial" charset="0"/>
              </a:rPr>
              <a:t> </a:t>
            </a:r>
            <a:r>
              <a:rPr lang="fr-CA" sz="1800" dirty="0">
                <a:latin typeface="Arial" charset="0"/>
              </a:rPr>
              <a:t>) </a:t>
            </a:r>
            <a:r>
              <a:rPr lang="fr-CA" sz="1800" b="1" dirty="0">
                <a:latin typeface="Arial" charset="0"/>
              </a:rPr>
              <a:t>:</a:t>
            </a:r>
            <a:endParaRPr lang="fr-CA" sz="1800" b="1" baseline="-10000" dirty="0">
              <a:latin typeface="Arial" charset="0"/>
            </a:endParaRPr>
          </a:p>
          <a:p>
            <a:pPr marL="176213" indent="-176213">
              <a:spcAft>
                <a:spcPct val="10000"/>
              </a:spcAft>
              <a:buFont typeface="Arial" pitchFamily="34" charset="0"/>
              <a:buChar char="•"/>
            </a:pPr>
            <a:r>
              <a:rPr lang="fr-CA" sz="1600" dirty="0">
                <a:latin typeface="Arial" charset="0"/>
                <a:cs typeface="Arial" charset="0"/>
              </a:rPr>
              <a:t>La diffusion nette des ions K</a:t>
            </a:r>
            <a:r>
              <a:rPr lang="fr-CA" sz="1600" baseline="30000" dirty="0">
                <a:latin typeface="Arial" charset="0"/>
                <a:cs typeface="Arial" charset="0"/>
              </a:rPr>
              <a:t>+</a:t>
            </a:r>
            <a:r>
              <a:rPr lang="fr-CA" sz="1600" dirty="0">
                <a:latin typeface="Arial" charset="0"/>
                <a:cs typeface="Arial" charset="0"/>
              </a:rPr>
              <a:t> vers l’extérieur entraîne une accumulation de charges (+) du côté extérieur et de charges (–) du côté intérieur.</a:t>
            </a:r>
          </a:p>
          <a:p>
            <a:pPr marL="176213">
              <a:spcAft>
                <a:spcPct val="10000"/>
              </a:spcAft>
            </a:pPr>
            <a:r>
              <a:rPr lang="fr-CA" sz="1600" dirty="0">
                <a:latin typeface="Arial" charset="0"/>
                <a:cs typeface="Arial" charset="0"/>
                <a:sym typeface="Symbol"/>
              </a:rPr>
              <a:t></a:t>
            </a:r>
            <a:r>
              <a:rPr lang="fr-CA" sz="1600" dirty="0">
                <a:latin typeface="Arial" charset="0"/>
                <a:cs typeface="Arial" charset="0"/>
              </a:rPr>
              <a:t> Un potentiel de membrane </a:t>
            </a:r>
            <a:r>
              <a:rPr lang="fr-CA" sz="1600" u="sng" dirty="0">
                <a:latin typeface="Arial" charset="0"/>
                <a:cs typeface="Arial" charset="0"/>
              </a:rPr>
              <a:t>négatif</a:t>
            </a:r>
            <a:r>
              <a:rPr lang="fr-CA" sz="1600" dirty="0">
                <a:latin typeface="Arial" charset="0"/>
                <a:cs typeface="Arial" charset="0"/>
              </a:rPr>
              <a:t> est créé.</a:t>
            </a:r>
          </a:p>
          <a:p>
            <a:pPr marL="176213" lvl="1" indent="-176213">
              <a:spcBef>
                <a:spcPct val="30000"/>
              </a:spcBef>
              <a:spcAft>
                <a:spcPct val="10000"/>
              </a:spcAft>
              <a:buSzPct val="100000"/>
              <a:buFont typeface="Arial" pitchFamily="34" charset="0"/>
              <a:buChar char="•"/>
            </a:pPr>
            <a:r>
              <a:rPr lang="fr-CA" sz="1600" dirty="0">
                <a:latin typeface="Arial" charset="0"/>
                <a:cs typeface="Arial" charset="0"/>
              </a:rPr>
              <a:t>Le mouvement net des ions K</a:t>
            </a:r>
            <a:r>
              <a:rPr lang="fr-CA" sz="1600" baseline="30000" dirty="0">
                <a:latin typeface="Arial" charset="0"/>
                <a:cs typeface="Arial" charset="0"/>
              </a:rPr>
              <a:t>+</a:t>
            </a:r>
            <a:r>
              <a:rPr lang="fr-CA" sz="1600" dirty="0">
                <a:latin typeface="Arial" charset="0"/>
                <a:cs typeface="Arial" charset="0"/>
              </a:rPr>
              <a:t> s’arrête éventuellement parce que le potentiel de membrane négatif ainsi créé s’oppose à la sortie des ions K</a:t>
            </a:r>
            <a:r>
              <a:rPr lang="fr-CA" sz="1600" baseline="30000" dirty="0">
                <a:latin typeface="Arial" charset="0"/>
                <a:cs typeface="Arial" charset="0"/>
              </a:rPr>
              <a:t>+</a:t>
            </a:r>
            <a:r>
              <a:rPr lang="fr-CA" sz="1600" dirty="0">
                <a:latin typeface="Arial" charset="0"/>
                <a:cs typeface="Arial" charset="0"/>
              </a:rPr>
              <a:t>.</a:t>
            </a:r>
          </a:p>
          <a:p>
            <a:pPr marL="446088" lvl="2" indent="-269875">
              <a:spcAft>
                <a:spcPct val="10000"/>
              </a:spcAft>
              <a:buSzPct val="100000"/>
              <a:buFont typeface="Symbol" pitchFamily="18" charset="2"/>
              <a:buChar char="®"/>
            </a:pPr>
            <a:r>
              <a:rPr lang="fr-CA" sz="1600" dirty="0">
                <a:latin typeface="Arial" charset="0"/>
                <a:cs typeface="Arial" charset="0"/>
              </a:rPr>
              <a:t>L’équilibre est atteint lorsque la force due au potentiel de membrane négatif est égale et dans le sens opposé à la force due au gradient de concentration. </a:t>
            </a:r>
          </a:p>
          <a:p>
            <a:pPr marL="446088" lvl="2" indent="-269875">
              <a:spcAft>
                <a:spcPct val="10000"/>
              </a:spcAft>
              <a:buSzPct val="100000"/>
              <a:buFont typeface="Symbol" pitchFamily="18" charset="2"/>
              <a:buChar char="®"/>
            </a:pPr>
            <a:r>
              <a:rPr lang="fr-CA" sz="1600" dirty="0">
                <a:latin typeface="Arial" charset="0"/>
                <a:cs typeface="Arial" charset="0"/>
              </a:rPr>
              <a:t>Le potentiel de membrane ainsi obtenu, appelé </a:t>
            </a:r>
            <a:r>
              <a:rPr lang="fr-CA" sz="1600" b="1" i="1" dirty="0">
                <a:latin typeface="Arial" charset="0"/>
                <a:cs typeface="Arial" charset="0"/>
              </a:rPr>
              <a:t>potentiel d’équilibre*</a:t>
            </a:r>
            <a:r>
              <a:rPr lang="fr-CA" sz="1600" dirty="0">
                <a:latin typeface="Arial" charset="0"/>
                <a:cs typeface="Arial" charset="0"/>
              </a:rPr>
              <a:t>, peut être prédit par l’</a:t>
            </a:r>
            <a:r>
              <a:rPr lang="fr-CA" sz="1600" b="1" i="1" dirty="0">
                <a:latin typeface="Arial" charset="0"/>
                <a:cs typeface="Arial" charset="0"/>
              </a:rPr>
              <a:t>équation de</a:t>
            </a:r>
            <a:r>
              <a:rPr lang="fr-CA" sz="1600" b="1" dirty="0">
                <a:latin typeface="Arial" charset="0"/>
                <a:cs typeface="Arial" charset="0"/>
              </a:rPr>
              <a:t> </a:t>
            </a:r>
            <a:r>
              <a:rPr lang="fr-CA" sz="1600" b="1" i="1" dirty="0">
                <a:latin typeface="Arial" charset="0"/>
                <a:cs typeface="Arial" charset="0"/>
              </a:rPr>
              <a:t>Nernst</a:t>
            </a:r>
            <a:r>
              <a:rPr lang="fr-CA" sz="1600" dirty="0">
                <a:latin typeface="Arial" charset="0"/>
                <a:cs typeface="Arial" charset="0"/>
              </a:rPr>
              <a:t>.</a:t>
            </a:r>
          </a:p>
          <a:p>
            <a:pPr marL="449263" lvl="1" indent="0">
              <a:spcBef>
                <a:spcPts val="300"/>
              </a:spcBef>
              <a:buSzPct val="100000"/>
            </a:pPr>
            <a:r>
              <a:rPr lang="fr-CA" sz="1600" dirty="0">
                <a:latin typeface="Arial" charset="0"/>
                <a:cs typeface="Arial" charset="0"/>
              </a:rPr>
              <a:t>Pour les </a:t>
            </a:r>
            <a:r>
              <a:rPr lang="fr-CA" sz="1600" u="sng" dirty="0">
                <a:latin typeface="Arial" charset="0"/>
                <a:cs typeface="Arial" charset="0"/>
              </a:rPr>
              <a:t>cations</a:t>
            </a:r>
            <a:r>
              <a:rPr lang="fr-CA" sz="1600" dirty="0">
                <a:latin typeface="Arial" charset="0"/>
                <a:cs typeface="Arial" charset="0"/>
              </a:rPr>
              <a:t> et à 37°C, l’équation de Nernst est :</a:t>
            </a:r>
          </a:p>
          <a:p>
            <a:pPr marL="446088" lvl="2" indent="0">
              <a:spcAft>
                <a:spcPct val="10000"/>
              </a:spcAft>
            </a:pPr>
            <a:endParaRPr lang="fr-CA" sz="1600" dirty="0">
              <a:latin typeface="Arial" charset="0"/>
              <a:cs typeface="Arial" charset="0"/>
            </a:endParaRPr>
          </a:p>
          <a:p>
            <a:pPr marL="446088" lvl="2" indent="0">
              <a:spcAft>
                <a:spcPct val="10000"/>
              </a:spcAft>
            </a:pPr>
            <a:endParaRPr lang="fr-CA" sz="1600" dirty="0">
              <a:latin typeface="Arial" charset="0"/>
              <a:cs typeface="Arial" charset="0"/>
            </a:endParaRPr>
          </a:p>
          <a:p>
            <a:pPr marL="446088" lvl="2" indent="0">
              <a:spcAft>
                <a:spcPct val="10000"/>
              </a:spcAft>
            </a:pPr>
            <a:r>
              <a:rPr lang="fr-CA" sz="1600" dirty="0">
                <a:latin typeface="Arial" charset="0"/>
                <a:cs typeface="Arial" charset="0"/>
              </a:rPr>
              <a:t>Exemple: Avec [K</a:t>
            </a:r>
            <a:r>
              <a:rPr lang="fr-CA" sz="1600" baseline="30000" dirty="0">
                <a:latin typeface="Arial" charset="0"/>
                <a:cs typeface="Arial" charset="0"/>
              </a:rPr>
              <a:t>+</a:t>
            </a:r>
            <a:r>
              <a:rPr lang="fr-CA" sz="1600" dirty="0">
                <a:latin typeface="Arial" charset="0"/>
                <a:cs typeface="Arial" charset="0"/>
              </a:rPr>
              <a:t>]</a:t>
            </a:r>
            <a:r>
              <a:rPr lang="fr-CA" sz="1600" baseline="-25000" dirty="0">
                <a:latin typeface="Arial" charset="0"/>
                <a:cs typeface="Arial" charset="0"/>
              </a:rPr>
              <a:t>ext</a:t>
            </a:r>
            <a:r>
              <a:rPr lang="fr-CA" sz="1600" dirty="0">
                <a:latin typeface="Arial" charset="0"/>
                <a:cs typeface="Arial" charset="0"/>
              </a:rPr>
              <a:t> = 5 mM et [K</a:t>
            </a:r>
            <a:r>
              <a:rPr lang="fr-CA" sz="1600" baseline="30000" dirty="0">
                <a:latin typeface="Arial" charset="0"/>
                <a:cs typeface="Arial" charset="0"/>
              </a:rPr>
              <a:t>+</a:t>
            </a:r>
            <a:r>
              <a:rPr lang="fr-CA" sz="1600" dirty="0">
                <a:latin typeface="Arial" charset="0"/>
                <a:cs typeface="Arial" charset="0"/>
              </a:rPr>
              <a:t>]</a:t>
            </a:r>
            <a:r>
              <a:rPr lang="fr-CA" sz="1600" baseline="-25000" dirty="0">
                <a:latin typeface="Arial" charset="0"/>
                <a:cs typeface="Arial" charset="0"/>
              </a:rPr>
              <a:t>in</a:t>
            </a:r>
            <a:r>
              <a:rPr lang="fr-CA" sz="1600" dirty="0">
                <a:latin typeface="Arial" charset="0"/>
                <a:cs typeface="Arial" charset="0"/>
              </a:rPr>
              <a:t> = 150 mM </a:t>
            </a:r>
            <a:r>
              <a:rPr lang="fr-CA" sz="1600" dirty="0">
                <a:latin typeface="+mj-lt"/>
                <a:cs typeface="Arial" charset="0"/>
              </a:rPr>
              <a:t>→ </a:t>
            </a:r>
            <a:r>
              <a:rPr lang="fr-CA" sz="1600" b="1" dirty="0">
                <a:latin typeface="+mj-lt"/>
                <a:cs typeface="Arial" charset="0"/>
              </a:rPr>
              <a:t>E</a:t>
            </a:r>
            <a:r>
              <a:rPr lang="fr-CA" sz="1600" b="1" baseline="-25000" dirty="0">
                <a:latin typeface="+mj-lt"/>
                <a:cs typeface="Arial" charset="0"/>
              </a:rPr>
              <a:t>K</a:t>
            </a:r>
            <a:r>
              <a:rPr lang="fr-CA" sz="1600" b="1" dirty="0">
                <a:latin typeface="+mj-lt"/>
                <a:cs typeface="Arial" charset="0"/>
              </a:rPr>
              <a:t> = 61 log (5/150) = </a:t>
            </a:r>
            <a:r>
              <a:rPr lang="fr-CA" sz="1600" b="1" dirty="0">
                <a:latin typeface="+mj-lt"/>
                <a:cs typeface="Times New Roman"/>
                <a:sym typeface="Symbol" pitchFamily="18" charset="2"/>
              </a:rPr>
              <a:t>‒ </a:t>
            </a:r>
            <a:r>
              <a:rPr lang="fr-CA" sz="1600" b="1" dirty="0">
                <a:latin typeface="+mj-lt"/>
                <a:cs typeface="Arial" charset="0"/>
              </a:rPr>
              <a:t>90.1 mV</a:t>
            </a:r>
            <a:endParaRPr lang="fr-CA" sz="1600" b="1" dirty="0">
              <a:latin typeface="Arial" pitchFamily="34" charset="0"/>
              <a:cs typeface="Arial" pitchFamily="34" charset="0"/>
            </a:endParaRPr>
          </a:p>
          <a:p>
            <a:pPr marL="176213" indent="-176213"/>
            <a:endParaRPr lang="fr-CA" sz="1600" b="1" dirty="0">
              <a:latin typeface="Arial" pitchFamily="34" charset="0"/>
              <a:cs typeface="Arial" pitchFamily="34" charset="0"/>
            </a:endParaRPr>
          </a:p>
          <a:p>
            <a:pPr marL="176213" indent="-176213"/>
            <a:endParaRPr lang="fr-CA" sz="1600" b="1" dirty="0">
              <a:latin typeface="Arial" pitchFamily="34" charset="0"/>
              <a:cs typeface="Arial" pitchFamily="34" charset="0"/>
            </a:endParaRPr>
          </a:p>
          <a:p>
            <a:pPr marL="176213" indent="-176213"/>
            <a:r>
              <a:rPr lang="fr-CA" sz="1600" b="1" dirty="0">
                <a:latin typeface="Arial" pitchFamily="34" charset="0"/>
                <a:cs typeface="Arial" pitchFamily="34" charset="0"/>
              </a:rPr>
              <a:t>* 	</a:t>
            </a:r>
            <a:r>
              <a:rPr lang="fr-CA" sz="1600" b="1" u="sng" dirty="0">
                <a:latin typeface="Arial" pitchFamily="34" charset="0"/>
                <a:cs typeface="Arial" pitchFamily="34" charset="0"/>
              </a:rPr>
              <a:t>Potentiel d’équilibre pour une espèce ionique</a:t>
            </a:r>
            <a:r>
              <a:rPr lang="fr-CA" sz="1600" b="1" dirty="0">
                <a:latin typeface="Arial" pitchFamily="34" charset="0"/>
                <a:cs typeface="Arial" pitchFamily="34" charset="0"/>
              </a:rPr>
              <a:t> = </a:t>
            </a:r>
            <a:r>
              <a:rPr lang="fr-CA" sz="1600" dirty="0">
                <a:latin typeface="Arial" pitchFamily="34" charset="0"/>
                <a:cs typeface="Arial" pitchFamily="34" charset="0"/>
              </a:rPr>
              <a:t>potentiel de membrane qui serait atteint si celle-ci n’était perméable qu’à cet ion.</a:t>
            </a:r>
          </a:p>
          <a:p>
            <a:pPr marL="363538" lvl="2" indent="-187325">
              <a:spcAft>
                <a:spcPts val="0"/>
              </a:spcAft>
            </a:pPr>
            <a:r>
              <a:rPr lang="fr-CA" sz="1600" i="1" dirty="0">
                <a:latin typeface="Arial" charset="0"/>
              </a:rPr>
              <a:t>Le potentiel d’équilibre pour un ion donné « i » est symbolisé par E</a:t>
            </a:r>
            <a:r>
              <a:rPr lang="fr-CA" sz="2000" i="1" baseline="-25000" dirty="0">
                <a:latin typeface="Arial" charset="0"/>
              </a:rPr>
              <a:t>i </a:t>
            </a:r>
            <a:r>
              <a:rPr lang="fr-CA" sz="1600" dirty="0">
                <a:latin typeface="Arial" charset="0"/>
              </a:rPr>
              <a:t>:</a:t>
            </a:r>
          </a:p>
          <a:p>
            <a:pPr marL="176213" lvl="2" indent="0">
              <a:spcAft>
                <a:spcPts val="0"/>
              </a:spcAft>
            </a:pPr>
            <a:r>
              <a:rPr lang="fr-CA" sz="1600" i="1" dirty="0">
                <a:latin typeface="Arial" charset="0"/>
              </a:rPr>
              <a:t>E</a:t>
            </a:r>
            <a:r>
              <a:rPr lang="fr-CA" sz="2000" i="1" baseline="-10000" dirty="0">
                <a:latin typeface="Arial" charset="0"/>
              </a:rPr>
              <a:t>K </a:t>
            </a:r>
            <a:r>
              <a:rPr lang="fr-CA" sz="1600" i="1" dirty="0">
                <a:latin typeface="Arial" charset="0"/>
              </a:rPr>
              <a:t>= potentiel d’équilibre pour les ions K</a:t>
            </a:r>
            <a:r>
              <a:rPr lang="fr-CA" sz="1600" i="1" baseline="30000" dirty="0">
                <a:latin typeface="Arial" charset="0"/>
              </a:rPr>
              <a:t>+</a:t>
            </a:r>
            <a:endParaRPr lang="fr-CA" sz="1600" i="1" dirty="0">
              <a:latin typeface="Arial" charset="0"/>
            </a:endParaRPr>
          </a:p>
          <a:p>
            <a:pPr marL="176213" lvl="2" indent="0">
              <a:spcAft>
                <a:spcPts val="0"/>
              </a:spcAft>
            </a:pPr>
            <a:r>
              <a:rPr lang="fr-CA" sz="1600" i="1" dirty="0">
                <a:latin typeface="Arial" charset="0"/>
              </a:rPr>
              <a:t>E</a:t>
            </a:r>
            <a:r>
              <a:rPr lang="fr-CA" sz="2000" i="1" baseline="-10000" dirty="0">
                <a:latin typeface="Arial" charset="0"/>
              </a:rPr>
              <a:t>Na </a:t>
            </a:r>
            <a:r>
              <a:rPr lang="fr-CA" sz="1600" i="1" dirty="0">
                <a:latin typeface="Arial" charset="0"/>
              </a:rPr>
              <a:t>= potentiel d’équilibre pour les ions Na</a:t>
            </a:r>
            <a:r>
              <a:rPr lang="fr-CA" sz="1600" i="1" baseline="30000" dirty="0">
                <a:latin typeface="Arial" charset="0"/>
              </a:rPr>
              <a:t>+</a:t>
            </a:r>
            <a:endParaRPr lang="fr-CA" sz="1600" i="1" baseline="-10000" dirty="0">
              <a:latin typeface="Arial" charset="0"/>
            </a:endParaRPr>
          </a:p>
        </p:txBody>
      </p:sp>
      <p:sp>
        <p:nvSpPr>
          <p:cNvPr id="2" name="Rectangle 1"/>
          <p:cNvSpPr/>
          <p:nvPr/>
        </p:nvSpPr>
        <p:spPr>
          <a:xfrm>
            <a:off x="693285" y="3721334"/>
            <a:ext cx="8015336" cy="338554"/>
          </a:xfrm>
          <a:prstGeom prst="rect">
            <a:avLst/>
          </a:prstGeom>
          <a:ln w="6350"/>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fr-CA" sz="1600" b="1" dirty="0">
                <a:ln w="1905"/>
                <a:solidFill>
                  <a:schemeClr val="tx1"/>
                </a:solidFill>
                <a:effectLst>
                  <a:innerShdw blurRad="69850" dist="43180" dir="5400000">
                    <a:srgbClr val="000000">
                      <a:alpha val="65000"/>
                    </a:srgbClr>
                  </a:innerShdw>
                </a:effectLst>
                <a:latin typeface="Arial" charset="0"/>
                <a:cs typeface="Arial" charset="0"/>
              </a:rPr>
              <a:t>Potentiel d’équilibre (E</a:t>
            </a:r>
            <a:r>
              <a:rPr lang="fr-CA" sz="1600" b="1" baseline="-25000" dirty="0">
                <a:ln w="1905"/>
                <a:solidFill>
                  <a:schemeClr val="tx1"/>
                </a:solidFill>
                <a:effectLst>
                  <a:innerShdw blurRad="69850" dist="43180" dir="5400000">
                    <a:srgbClr val="000000">
                      <a:alpha val="65000"/>
                    </a:srgbClr>
                  </a:innerShdw>
                </a:effectLst>
                <a:latin typeface="Arial" charset="0"/>
                <a:cs typeface="Arial" charset="0"/>
              </a:rPr>
              <a:t>i</a:t>
            </a:r>
            <a:r>
              <a:rPr lang="fr-CA" sz="1600" b="1" dirty="0">
                <a:ln w="1905"/>
                <a:solidFill>
                  <a:schemeClr val="tx1"/>
                </a:solidFill>
                <a:effectLst>
                  <a:innerShdw blurRad="69850" dist="43180" dir="5400000">
                    <a:srgbClr val="000000">
                      <a:alpha val="65000"/>
                    </a:srgbClr>
                  </a:innerShdw>
                </a:effectLst>
                <a:latin typeface="Arial" charset="0"/>
                <a:cs typeface="Arial" charset="0"/>
              </a:rPr>
              <a:t>) = 61 log (concentration externe / concentration interne)</a:t>
            </a:r>
            <a:endParaRPr lang="fr-CA" sz="1600" b="1" dirty="0">
              <a:ln w="1905"/>
              <a:solidFill>
                <a:schemeClr val="tx1"/>
              </a:solidFill>
              <a:effectLst>
                <a:innerShdw blurRad="69850" dist="43180" dir="5400000">
                  <a:srgbClr val="000000">
                    <a:alpha val="65000"/>
                  </a:srgbClr>
                </a:innerShdw>
              </a:effectLst>
            </a:endParaRPr>
          </a:p>
        </p:txBody>
      </p:sp>
    </p:spTree>
  </p:cSld>
  <p:clrMapOvr>
    <a:masterClrMapping/>
  </p:clrMapOvr>
</p:sld>
</file>

<file path=ppt/theme/theme1.xml><?xml version="1.0" encoding="utf-8"?>
<a:theme xmlns:a="http://schemas.openxmlformats.org/drawingml/2006/main" name="HAP7">
  <a:themeElements>
    <a:clrScheme name="HAP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AP7">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HAP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AP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AP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AP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AP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AP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AP7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AP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AP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AP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AP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AP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HAP7_lecture_notes:HAP7.pot</Template>
  <TotalTime>6685</TotalTime>
  <Words>6154</Words>
  <Application>Microsoft Office PowerPoint</Application>
  <PresentationFormat>On-screen Show (4:3)</PresentationFormat>
  <Paragraphs>506</Paragraphs>
  <Slides>49</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Symbol</vt:lpstr>
      <vt:lpstr>Times New Roman</vt:lpstr>
      <vt:lpstr>Verdana</vt:lpstr>
      <vt:lpstr>Wingdings</vt:lpstr>
      <vt:lpstr>Wingdings 2</vt:lpstr>
      <vt:lpstr>HAP7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3.1.5.2 Structure des synapses chimiques </vt:lpstr>
      <vt:lpstr>PowerPoint Presentation</vt:lpstr>
      <vt:lpstr>PowerPoint Presentation</vt:lpstr>
      <vt:lpstr>PowerPoint Presentation</vt:lpstr>
      <vt:lpstr>PowerPoint Presentation</vt:lpstr>
      <vt:lpstr>3.1.5.5  Intégration des phénomènes synaptiques</vt:lpstr>
      <vt:lpstr>3.1.5.5  Intégration des phénomènes synaptiques</vt:lpstr>
      <vt:lpstr>3.1.5.5  Intégration des phénomènes synaptiques</vt:lpstr>
      <vt:lpstr>3.1.5.6 Les neurotransmetteurs</vt:lpstr>
      <vt:lpstr>PowerPoint Presentation</vt:lpstr>
      <vt:lpstr>Récepteurs des neurotransmetteurs </vt:lpstr>
      <vt:lpstr>Récepteurs des neurotransmetteurs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ANP1505 Section 3.1</dc:title>
  <dc:creator>Michel Désilets</dc:creator>
  <cp:lastModifiedBy>Michel Désilets</cp:lastModifiedBy>
  <cp:revision>564</cp:revision>
  <dcterms:created xsi:type="dcterms:W3CDTF">2002-11-19T06:42:31Z</dcterms:created>
  <dcterms:modified xsi:type="dcterms:W3CDTF">2021-02-01T05:18:10Z</dcterms:modified>
</cp:coreProperties>
</file>